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72" r:id="rId3"/>
    <p:sldId id="281" r:id="rId4"/>
    <p:sldId id="282" r:id="rId5"/>
    <p:sldId id="283" r:id="rId6"/>
    <p:sldId id="286" r:id="rId7"/>
    <p:sldId id="287" r:id="rId8"/>
    <p:sldId id="288" r:id="rId9"/>
    <p:sldId id="284" r:id="rId10"/>
  </p:sldIdLst>
  <p:sldSz cx="12192000" cy="6858000"/>
  <p:notesSz cx="6858000" cy="9144000"/>
  <p:defaultText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956"/>
    <p:restoredTop sz="94694"/>
  </p:normalViewPr>
  <p:slideViewPr>
    <p:cSldViewPr snapToGrid="0">
      <p:cViewPr varScale="1">
        <p:scale>
          <a:sx n="118" d="100"/>
          <a:sy n="118" d="100"/>
        </p:scale>
        <p:origin x="240" y="264"/>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8C506F-0FAB-1442-80BA-675ECE530B13}" type="datetimeFigureOut">
              <a:rPr lang="en-CA" smtClean="0"/>
              <a:t>2023-02-10</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9A4E8F6-875B-E94D-BF20-AB7635E8E221}" type="slidenum">
              <a:rPr lang="en-CA" smtClean="0"/>
              <a:t>‹#›</a:t>
            </a:fld>
            <a:endParaRPr lang="en-CA"/>
          </a:p>
        </p:txBody>
      </p:sp>
    </p:spTree>
    <p:extLst>
      <p:ext uri="{BB962C8B-B14F-4D97-AF65-F5344CB8AC3E}">
        <p14:creationId xmlns:p14="http://schemas.microsoft.com/office/powerpoint/2010/main" val="34325653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CA" dirty="0"/>
              <a:t>Next 3 years.</a:t>
            </a:r>
          </a:p>
        </p:txBody>
      </p:sp>
      <p:sp>
        <p:nvSpPr>
          <p:cNvPr id="4" name="Slide Number Placeholder 3"/>
          <p:cNvSpPr>
            <a:spLocks noGrp="1"/>
          </p:cNvSpPr>
          <p:nvPr>
            <p:ph type="sldNum" sz="quarter" idx="5"/>
          </p:nvPr>
        </p:nvSpPr>
        <p:spPr/>
        <p:txBody>
          <a:bodyPr/>
          <a:lstStyle/>
          <a:p>
            <a:fld id="{79A4E8F6-875B-E94D-BF20-AB7635E8E221}" type="slidenum">
              <a:rPr lang="en-CA" smtClean="0"/>
              <a:t>2</a:t>
            </a:fld>
            <a:endParaRPr lang="en-CA"/>
          </a:p>
        </p:txBody>
      </p:sp>
    </p:spTree>
    <p:extLst>
      <p:ext uri="{BB962C8B-B14F-4D97-AF65-F5344CB8AC3E}">
        <p14:creationId xmlns:p14="http://schemas.microsoft.com/office/powerpoint/2010/main" val="117566589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D2D3CA-77B7-B39D-F554-FF10A2D9DD5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CA"/>
          </a:p>
        </p:txBody>
      </p:sp>
      <p:sp>
        <p:nvSpPr>
          <p:cNvPr id="3" name="Subtitle 2">
            <a:extLst>
              <a:ext uri="{FF2B5EF4-FFF2-40B4-BE49-F238E27FC236}">
                <a16:creationId xmlns:a16="http://schemas.microsoft.com/office/drawing/2014/main" id="{EFE8F2EE-2495-D5DE-1D84-A76FE34472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CA"/>
          </a:p>
        </p:txBody>
      </p:sp>
      <p:sp>
        <p:nvSpPr>
          <p:cNvPr id="4" name="Date Placeholder 3">
            <a:extLst>
              <a:ext uri="{FF2B5EF4-FFF2-40B4-BE49-F238E27FC236}">
                <a16:creationId xmlns:a16="http://schemas.microsoft.com/office/drawing/2014/main" id="{1DC681C6-0D22-CB2D-06AA-9ED6D38113BA}"/>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5" name="Footer Placeholder 4">
            <a:extLst>
              <a:ext uri="{FF2B5EF4-FFF2-40B4-BE49-F238E27FC236}">
                <a16:creationId xmlns:a16="http://schemas.microsoft.com/office/drawing/2014/main" id="{03F4EC0B-D6E6-F961-9B7F-A06674B322F4}"/>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EB9DA501-EF07-34FE-BEA6-DDCE8E010A58}"/>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11489813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9FC631-9915-C319-BC9C-D06A7190F119}"/>
              </a:ext>
            </a:extLst>
          </p:cNvPr>
          <p:cNvSpPr>
            <a:spLocks noGrp="1"/>
          </p:cNvSpPr>
          <p:nvPr>
            <p:ph type="title"/>
          </p:nvPr>
        </p:nvSpPr>
        <p:spPr/>
        <p:txBody>
          <a:bodyPr/>
          <a:lstStyle/>
          <a:p>
            <a:r>
              <a:rPr lang="en-GB"/>
              <a:t>Click to edit Master title style</a:t>
            </a:r>
            <a:endParaRPr lang="en-CA"/>
          </a:p>
        </p:txBody>
      </p:sp>
      <p:sp>
        <p:nvSpPr>
          <p:cNvPr id="3" name="Vertical Text Placeholder 2">
            <a:extLst>
              <a:ext uri="{FF2B5EF4-FFF2-40B4-BE49-F238E27FC236}">
                <a16:creationId xmlns:a16="http://schemas.microsoft.com/office/drawing/2014/main" id="{F308EF33-D083-D178-7753-B59C0BA8405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4" name="Date Placeholder 3">
            <a:extLst>
              <a:ext uri="{FF2B5EF4-FFF2-40B4-BE49-F238E27FC236}">
                <a16:creationId xmlns:a16="http://schemas.microsoft.com/office/drawing/2014/main" id="{555DDCB2-F867-6698-CB9A-183A26C7754E}"/>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5" name="Footer Placeholder 4">
            <a:extLst>
              <a:ext uri="{FF2B5EF4-FFF2-40B4-BE49-F238E27FC236}">
                <a16:creationId xmlns:a16="http://schemas.microsoft.com/office/drawing/2014/main" id="{1B9ACC1A-294D-EE4B-C45F-AF77966087A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6D5EB8E0-88FE-C4E9-CA69-E014D993C1D9}"/>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3413593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DBD9403-279D-95FE-E279-1EE02BB570A1}"/>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CA"/>
          </a:p>
        </p:txBody>
      </p:sp>
      <p:sp>
        <p:nvSpPr>
          <p:cNvPr id="3" name="Vertical Text Placeholder 2">
            <a:extLst>
              <a:ext uri="{FF2B5EF4-FFF2-40B4-BE49-F238E27FC236}">
                <a16:creationId xmlns:a16="http://schemas.microsoft.com/office/drawing/2014/main" id="{879C4489-6789-E48B-F58D-37B6F38832C1}"/>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4" name="Date Placeholder 3">
            <a:extLst>
              <a:ext uri="{FF2B5EF4-FFF2-40B4-BE49-F238E27FC236}">
                <a16:creationId xmlns:a16="http://schemas.microsoft.com/office/drawing/2014/main" id="{FAEB9207-5503-7B43-2E98-4A924873E506}"/>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5" name="Footer Placeholder 4">
            <a:extLst>
              <a:ext uri="{FF2B5EF4-FFF2-40B4-BE49-F238E27FC236}">
                <a16:creationId xmlns:a16="http://schemas.microsoft.com/office/drawing/2014/main" id="{E4C2A679-105C-F813-CD69-6246B949017B}"/>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A159C3FB-9257-8A8A-6D74-6A25F89B814A}"/>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20933295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774A36-D28D-9E19-A4EC-09E947FB2DAA}"/>
              </a:ext>
            </a:extLst>
          </p:cNvPr>
          <p:cNvSpPr>
            <a:spLocks noGrp="1"/>
          </p:cNvSpPr>
          <p:nvPr>
            <p:ph type="title"/>
          </p:nvPr>
        </p:nvSpPr>
        <p:spPr/>
        <p:txBody>
          <a:bodyPr/>
          <a:lstStyle/>
          <a:p>
            <a:r>
              <a:rPr lang="en-GB"/>
              <a:t>Click to edit Master title style</a:t>
            </a:r>
            <a:endParaRPr lang="en-CA"/>
          </a:p>
        </p:txBody>
      </p:sp>
      <p:sp>
        <p:nvSpPr>
          <p:cNvPr id="3" name="Content Placeholder 2">
            <a:extLst>
              <a:ext uri="{FF2B5EF4-FFF2-40B4-BE49-F238E27FC236}">
                <a16:creationId xmlns:a16="http://schemas.microsoft.com/office/drawing/2014/main" id="{E475323E-D58E-CFFE-711A-E44195EF5E8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4" name="Date Placeholder 3">
            <a:extLst>
              <a:ext uri="{FF2B5EF4-FFF2-40B4-BE49-F238E27FC236}">
                <a16:creationId xmlns:a16="http://schemas.microsoft.com/office/drawing/2014/main" id="{7C54472F-601E-FC8E-B04C-F6A681D8ADD6}"/>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5" name="Footer Placeholder 4">
            <a:extLst>
              <a:ext uri="{FF2B5EF4-FFF2-40B4-BE49-F238E27FC236}">
                <a16:creationId xmlns:a16="http://schemas.microsoft.com/office/drawing/2014/main" id="{63BF814C-30B8-2984-3391-C01FEF70F256}"/>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9CAF7E99-36EC-AD1B-9796-EFA9EA96C376}"/>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7848774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D7BC9B-C3FB-2DBC-91C7-5826ABDCC0DC}"/>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CA"/>
          </a:p>
        </p:txBody>
      </p:sp>
      <p:sp>
        <p:nvSpPr>
          <p:cNvPr id="3" name="Text Placeholder 2">
            <a:extLst>
              <a:ext uri="{FF2B5EF4-FFF2-40B4-BE49-F238E27FC236}">
                <a16:creationId xmlns:a16="http://schemas.microsoft.com/office/drawing/2014/main" id="{4920B8D4-6C58-854F-3578-5556E83C0D9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550CFFD-D02C-F3B9-2838-34B5CB04AA7B}"/>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5" name="Footer Placeholder 4">
            <a:extLst>
              <a:ext uri="{FF2B5EF4-FFF2-40B4-BE49-F238E27FC236}">
                <a16:creationId xmlns:a16="http://schemas.microsoft.com/office/drawing/2014/main" id="{A8110D23-60BD-FA15-741F-2FBDE06DA735}"/>
              </a:ext>
            </a:extLst>
          </p:cNvPr>
          <p:cNvSpPr>
            <a:spLocks noGrp="1"/>
          </p:cNvSpPr>
          <p:nvPr>
            <p:ph type="ftr" sz="quarter" idx="11"/>
          </p:nvPr>
        </p:nvSpPr>
        <p:spPr/>
        <p:txBody>
          <a:bodyPr/>
          <a:lstStyle/>
          <a:p>
            <a:endParaRPr lang="en-CA"/>
          </a:p>
        </p:txBody>
      </p:sp>
      <p:sp>
        <p:nvSpPr>
          <p:cNvPr id="6" name="Slide Number Placeholder 5">
            <a:extLst>
              <a:ext uri="{FF2B5EF4-FFF2-40B4-BE49-F238E27FC236}">
                <a16:creationId xmlns:a16="http://schemas.microsoft.com/office/drawing/2014/main" id="{342000E8-369D-87B5-B680-0E861A3ADDB3}"/>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476469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8415D-E195-435F-BD74-E615807CD8FF}"/>
              </a:ext>
            </a:extLst>
          </p:cNvPr>
          <p:cNvSpPr>
            <a:spLocks noGrp="1"/>
          </p:cNvSpPr>
          <p:nvPr>
            <p:ph type="title"/>
          </p:nvPr>
        </p:nvSpPr>
        <p:spPr/>
        <p:txBody>
          <a:bodyPr/>
          <a:lstStyle/>
          <a:p>
            <a:r>
              <a:rPr lang="en-GB"/>
              <a:t>Click to edit Master title style</a:t>
            </a:r>
            <a:endParaRPr lang="en-CA"/>
          </a:p>
        </p:txBody>
      </p:sp>
      <p:sp>
        <p:nvSpPr>
          <p:cNvPr id="3" name="Content Placeholder 2">
            <a:extLst>
              <a:ext uri="{FF2B5EF4-FFF2-40B4-BE49-F238E27FC236}">
                <a16:creationId xmlns:a16="http://schemas.microsoft.com/office/drawing/2014/main" id="{A57D136B-FBFD-A057-E3C7-1343AB27347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4" name="Content Placeholder 3">
            <a:extLst>
              <a:ext uri="{FF2B5EF4-FFF2-40B4-BE49-F238E27FC236}">
                <a16:creationId xmlns:a16="http://schemas.microsoft.com/office/drawing/2014/main" id="{23182A47-0F15-1FE4-5B14-CB0C4AFBDBEC}"/>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5" name="Date Placeholder 4">
            <a:extLst>
              <a:ext uri="{FF2B5EF4-FFF2-40B4-BE49-F238E27FC236}">
                <a16:creationId xmlns:a16="http://schemas.microsoft.com/office/drawing/2014/main" id="{5810A89A-A669-36CA-EE51-5F2AA93C26DC}"/>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6" name="Footer Placeholder 5">
            <a:extLst>
              <a:ext uri="{FF2B5EF4-FFF2-40B4-BE49-F238E27FC236}">
                <a16:creationId xmlns:a16="http://schemas.microsoft.com/office/drawing/2014/main" id="{2163E497-16E3-D0BB-DF20-F80A5376B088}"/>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E9F0A08C-5BAA-E0C3-156F-670E5E6E03BA}"/>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31380083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5FC7A4-EC49-946F-291D-FCB1612AF95C}"/>
              </a:ext>
            </a:extLst>
          </p:cNvPr>
          <p:cNvSpPr>
            <a:spLocks noGrp="1"/>
          </p:cNvSpPr>
          <p:nvPr>
            <p:ph type="title"/>
          </p:nvPr>
        </p:nvSpPr>
        <p:spPr>
          <a:xfrm>
            <a:off x="839788" y="365125"/>
            <a:ext cx="10515600" cy="1325563"/>
          </a:xfrm>
        </p:spPr>
        <p:txBody>
          <a:bodyPr/>
          <a:lstStyle/>
          <a:p>
            <a:r>
              <a:rPr lang="en-GB"/>
              <a:t>Click to edit Master title style</a:t>
            </a:r>
            <a:endParaRPr lang="en-CA"/>
          </a:p>
        </p:txBody>
      </p:sp>
      <p:sp>
        <p:nvSpPr>
          <p:cNvPr id="3" name="Text Placeholder 2">
            <a:extLst>
              <a:ext uri="{FF2B5EF4-FFF2-40B4-BE49-F238E27FC236}">
                <a16:creationId xmlns:a16="http://schemas.microsoft.com/office/drawing/2014/main" id="{3A524F0A-15EC-428C-6EF8-3FAAC1B219A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98E6958-CE22-5947-A49A-8F646C33541B}"/>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5" name="Text Placeholder 4">
            <a:extLst>
              <a:ext uri="{FF2B5EF4-FFF2-40B4-BE49-F238E27FC236}">
                <a16:creationId xmlns:a16="http://schemas.microsoft.com/office/drawing/2014/main" id="{8F9658B2-4136-12A3-7D3B-A7E1530E266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E9D0F1C-79EB-F8D8-6427-C00C522E6DC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7" name="Date Placeholder 6">
            <a:extLst>
              <a:ext uri="{FF2B5EF4-FFF2-40B4-BE49-F238E27FC236}">
                <a16:creationId xmlns:a16="http://schemas.microsoft.com/office/drawing/2014/main" id="{76D70C74-9765-93DD-8351-5BAAC662F8D2}"/>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8" name="Footer Placeholder 7">
            <a:extLst>
              <a:ext uri="{FF2B5EF4-FFF2-40B4-BE49-F238E27FC236}">
                <a16:creationId xmlns:a16="http://schemas.microsoft.com/office/drawing/2014/main" id="{A83D7554-A8B1-A62E-4BB6-C28F592B97C6}"/>
              </a:ext>
            </a:extLst>
          </p:cNvPr>
          <p:cNvSpPr>
            <a:spLocks noGrp="1"/>
          </p:cNvSpPr>
          <p:nvPr>
            <p:ph type="ftr" sz="quarter" idx="11"/>
          </p:nvPr>
        </p:nvSpPr>
        <p:spPr/>
        <p:txBody>
          <a:bodyPr/>
          <a:lstStyle/>
          <a:p>
            <a:endParaRPr lang="en-CA"/>
          </a:p>
        </p:txBody>
      </p:sp>
      <p:sp>
        <p:nvSpPr>
          <p:cNvPr id="9" name="Slide Number Placeholder 8">
            <a:extLst>
              <a:ext uri="{FF2B5EF4-FFF2-40B4-BE49-F238E27FC236}">
                <a16:creationId xmlns:a16="http://schemas.microsoft.com/office/drawing/2014/main" id="{51D314D1-DA6B-4C2B-C468-CDB4E3BF39E7}"/>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18768427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23A6B6-36D1-C4BE-2BE7-D9EE13118984}"/>
              </a:ext>
            </a:extLst>
          </p:cNvPr>
          <p:cNvSpPr>
            <a:spLocks noGrp="1"/>
          </p:cNvSpPr>
          <p:nvPr>
            <p:ph type="title"/>
          </p:nvPr>
        </p:nvSpPr>
        <p:spPr/>
        <p:txBody>
          <a:bodyPr/>
          <a:lstStyle/>
          <a:p>
            <a:r>
              <a:rPr lang="en-GB"/>
              <a:t>Click to edit Master title style</a:t>
            </a:r>
            <a:endParaRPr lang="en-CA"/>
          </a:p>
        </p:txBody>
      </p:sp>
      <p:sp>
        <p:nvSpPr>
          <p:cNvPr id="3" name="Date Placeholder 2">
            <a:extLst>
              <a:ext uri="{FF2B5EF4-FFF2-40B4-BE49-F238E27FC236}">
                <a16:creationId xmlns:a16="http://schemas.microsoft.com/office/drawing/2014/main" id="{1CFB60FC-2097-6A2C-D4E7-5C23745834F4}"/>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4" name="Footer Placeholder 3">
            <a:extLst>
              <a:ext uri="{FF2B5EF4-FFF2-40B4-BE49-F238E27FC236}">
                <a16:creationId xmlns:a16="http://schemas.microsoft.com/office/drawing/2014/main" id="{D7F2A10A-92E0-E1D4-6BD0-CD9EE9CC2671}"/>
              </a:ext>
            </a:extLst>
          </p:cNvPr>
          <p:cNvSpPr>
            <a:spLocks noGrp="1"/>
          </p:cNvSpPr>
          <p:nvPr>
            <p:ph type="ftr" sz="quarter" idx="11"/>
          </p:nvPr>
        </p:nvSpPr>
        <p:spPr/>
        <p:txBody>
          <a:bodyPr/>
          <a:lstStyle/>
          <a:p>
            <a:endParaRPr lang="en-CA"/>
          </a:p>
        </p:txBody>
      </p:sp>
      <p:sp>
        <p:nvSpPr>
          <p:cNvPr id="5" name="Slide Number Placeholder 4">
            <a:extLst>
              <a:ext uri="{FF2B5EF4-FFF2-40B4-BE49-F238E27FC236}">
                <a16:creationId xmlns:a16="http://schemas.microsoft.com/office/drawing/2014/main" id="{6B8713AD-2C43-78C6-E104-72B6019091CA}"/>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33705623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6BC94C-8108-1B4C-DB80-8624CFA2BC81}"/>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3" name="Footer Placeholder 2">
            <a:extLst>
              <a:ext uri="{FF2B5EF4-FFF2-40B4-BE49-F238E27FC236}">
                <a16:creationId xmlns:a16="http://schemas.microsoft.com/office/drawing/2014/main" id="{9568FCC7-E2FC-6028-31F5-307144059DB0}"/>
              </a:ext>
            </a:extLst>
          </p:cNvPr>
          <p:cNvSpPr>
            <a:spLocks noGrp="1"/>
          </p:cNvSpPr>
          <p:nvPr>
            <p:ph type="ftr" sz="quarter" idx="11"/>
          </p:nvPr>
        </p:nvSpPr>
        <p:spPr/>
        <p:txBody>
          <a:bodyPr/>
          <a:lstStyle/>
          <a:p>
            <a:endParaRPr lang="en-CA"/>
          </a:p>
        </p:txBody>
      </p:sp>
      <p:sp>
        <p:nvSpPr>
          <p:cNvPr id="4" name="Slide Number Placeholder 3">
            <a:extLst>
              <a:ext uri="{FF2B5EF4-FFF2-40B4-BE49-F238E27FC236}">
                <a16:creationId xmlns:a16="http://schemas.microsoft.com/office/drawing/2014/main" id="{1D7AA392-0FAA-8E77-E1A3-4A343BD8B809}"/>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8127680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3321B-763F-9068-5605-06C821E42097}"/>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CA"/>
          </a:p>
        </p:txBody>
      </p:sp>
      <p:sp>
        <p:nvSpPr>
          <p:cNvPr id="3" name="Content Placeholder 2">
            <a:extLst>
              <a:ext uri="{FF2B5EF4-FFF2-40B4-BE49-F238E27FC236}">
                <a16:creationId xmlns:a16="http://schemas.microsoft.com/office/drawing/2014/main" id="{D4035FBD-2112-FB07-FE56-C073425ECB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4" name="Text Placeholder 3">
            <a:extLst>
              <a:ext uri="{FF2B5EF4-FFF2-40B4-BE49-F238E27FC236}">
                <a16:creationId xmlns:a16="http://schemas.microsoft.com/office/drawing/2014/main" id="{68EA40C9-650E-CEDD-6B41-D73A158371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1C77E77-0F30-6594-3FEB-4CBE0AC92401}"/>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6" name="Footer Placeholder 5">
            <a:extLst>
              <a:ext uri="{FF2B5EF4-FFF2-40B4-BE49-F238E27FC236}">
                <a16:creationId xmlns:a16="http://schemas.microsoft.com/office/drawing/2014/main" id="{E2924A75-4903-CCA5-7296-E4D10EBC3C95}"/>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2D5458FA-AC68-CAD9-9F96-AEBD12103771}"/>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1170988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9701BE-5B03-E83D-1D24-98A28BADD7D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CA"/>
          </a:p>
        </p:txBody>
      </p:sp>
      <p:sp>
        <p:nvSpPr>
          <p:cNvPr id="3" name="Picture Placeholder 2">
            <a:extLst>
              <a:ext uri="{FF2B5EF4-FFF2-40B4-BE49-F238E27FC236}">
                <a16:creationId xmlns:a16="http://schemas.microsoft.com/office/drawing/2014/main" id="{35FC02DE-FBEF-5792-E24D-1B0683DB888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CA"/>
          </a:p>
        </p:txBody>
      </p:sp>
      <p:sp>
        <p:nvSpPr>
          <p:cNvPr id="4" name="Text Placeholder 3">
            <a:extLst>
              <a:ext uri="{FF2B5EF4-FFF2-40B4-BE49-F238E27FC236}">
                <a16:creationId xmlns:a16="http://schemas.microsoft.com/office/drawing/2014/main" id="{64FCDA1E-42C7-DD7F-6EF3-609D0FBB71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83D3A29-39C5-7309-45B3-F131DE980E03}"/>
              </a:ext>
            </a:extLst>
          </p:cNvPr>
          <p:cNvSpPr>
            <a:spLocks noGrp="1"/>
          </p:cNvSpPr>
          <p:nvPr>
            <p:ph type="dt" sz="half" idx="10"/>
          </p:nvPr>
        </p:nvSpPr>
        <p:spPr/>
        <p:txBody>
          <a:bodyPr/>
          <a:lstStyle/>
          <a:p>
            <a:fld id="{B18B4419-8594-8C41-9D0E-ED9FFCEDE719}" type="datetimeFigureOut">
              <a:rPr lang="en-CA" smtClean="0"/>
              <a:t>2023-02-10</a:t>
            </a:fld>
            <a:endParaRPr lang="en-CA"/>
          </a:p>
        </p:txBody>
      </p:sp>
      <p:sp>
        <p:nvSpPr>
          <p:cNvPr id="6" name="Footer Placeholder 5">
            <a:extLst>
              <a:ext uri="{FF2B5EF4-FFF2-40B4-BE49-F238E27FC236}">
                <a16:creationId xmlns:a16="http://schemas.microsoft.com/office/drawing/2014/main" id="{FC2345FB-B258-852A-4D25-D30AFA8345E1}"/>
              </a:ext>
            </a:extLst>
          </p:cNvPr>
          <p:cNvSpPr>
            <a:spLocks noGrp="1"/>
          </p:cNvSpPr>
          <p:nvPr>
            <p:ph type="ftr" sz="quarter" idx="11"/>
          </p:nvPr>
        </p:nvSpPr>
        <p:spPr/>
        <p:txBody>
          <a:bodyPr/>
          <a:lstStyle/>
          <a:p>
            <a:endParaRPr lang="en-CA"/>
          </a:p>
        </p:txBody>
      </p:sp>
      <p:sp>
        <p:nvSpPr>
          <p:cNvPr id="7" name="Slide Number Placeholder 6">
            <a:extLst>
              <a:ext uri="{FF2B5EF4-FFF2-40B4-BE49-F238E27FC236}">
                <a16:creationId xmlns:a16="http://schemas.microsoft.com/office/drawing/2014/main" id="{9B5C945A-4E98-8F42-E88E-388363C15DB1}"/>
              </a:ext>
            </a:extLst>
          </p:cNvPr>
          <p:cNvSpPr>
            <a:spLocks noGrp="1"/>
          </p:cNvSpPr>
          <p:nvPr>
            <p:ph type="sldNum" sz="quarter" idx="12"/>
          </p:nvPr>
        </p:nvSpPr>
        <p:spPr/>
        <p:txBody>
          <a:bodyPr/>
          <a:lstStyle/>
          <a:p>
            <a:fld id="{A43A415C-85F7-DC40-871C-4EE4B5AB6864}" type="slidenum">
              <a:rPr lang="en-CA" smtClean="0"/>
              <a:t>‹#›</a:t>
            </a:fld>
            <a:endParaRPr lang="en-CA"/>
          </a:p>
        </p:txBody>
      </p:sp>
    </p:spTree>
    <p:extLst>
      <p:ext uri="{BB962C8B-B14F-4D97-AF65-F5344CB8AC3E}">
        <p14:creationId xmlns:p14="http://schemas.microsoft.com/office/powerpoint/2010/main" val="18235881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0B0766-4D02-26BB-D7F1-50C26525EE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CA"/>
          </a:p>
        </p:txBody>
      </p:sp>
      <p:sp>
        <p:nvSpPr>
          <p:cNvPr id="3" name="Text Placeholder 2">
            <a:extLst>
              <a:ext uri="{FF2B5EF4-FFF2-40B4-BE49-F238E27FC236}">
                <a16:creationId xmlns:a16="http://schemas.microsoft.com/office/drawing/2014/main" id="{67BD4C94-2F37-9D60-24E7-3AD29DE605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CA"/>
          </a:p>
        </p:txBody>
      </p:sp>
      <p:sp>
        <p:nvSpPr>
          <p:cNvPr id="4" name="Date Placeholder 3">
            <a:extLst>
              <a:ext uri="{FF2B5EF4-FFF2-40B4-BE49-F238E27FC236}">
                <a16:creationId xmlns:a16="http://schemas.microsoft.com/office/drawing/2014/main" id="{EAAAA87D-7191-2FF3-6AC5-B07CE9A4871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8B4419-8594-8C41-9D0E-ED9FFCEDE719}" type="datetimeFigureOut">
              <a:rPr lang="en-CA" smtClean="0"/>
              <a:t>2023-02-10</a:t>
            </a:fld>
            <a:endParaRPr lang="en-CA"/>
          </a:p>
        </p:txBody>
      </p:sp>
      <p:sp>
        <p:nvSpPr>
          <p:cNvPr id="5" name="Footer Placeholder 4">
            <a:extLst>
              <a:ext uri="{FF2B5EF4-FFF2-40B4-BE49-F238E27FC236}">
                <a16:creationId xmlns:a16="http://schemas.microsoft.com/office/drawing/2014/main" id="{FF8E4BCC-6BF9-4278-4002-E1CB4673BFC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CA"/>
          </a:p>
        </p:txBody>
      </p:sp>
      <p:sp>
        <p:nvSpPr>
          <p:cNvPr id="6" name="Slide Number Placeholder 5">
            <a:extLst>
              <a:ext uri="{FF2B5EF4-FFF2-40B4-BE49-F238E27FC236}">
                <a16:creationId xmlns:a16="http://schemas.microsoft.com/office/drawing/2014/main" id="{877079DB-FFAA-21F2-E86F-51C4B2BD964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3A415C-85F7-DC40-871C-4EE4B5AB6864}" type="slidenum">
              <a:rPr lang="en-CA" smtClean="0"/>
              <a:t>‹#›</a:t>
            </a:fld>
            <a:endParaRPr lang="en-CA"/>
          </a:p>
        </p:txBody>
      </p:sp>
    </p:spTree>
    <p:extLst>
      <p:ext uri="{BB962C8B-B14F-4D97-AF65-F5344CB8AC3E}">
        <p14:creationId xmlns:p14="http://schemas.microsoft.com/office/powerpoint/2010/main" val="18202825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C0B27210-D0CA-4654-B3E3-9ABB4F178E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CB01FB9-77D5-F92D-0D69-66BA12F5664F}"/>
              </a:ext>
            </a:extLst>
          </p:cNvPr>
          <p:cNvSpPr>
            <a:spLocks noGrp="1"/>
          </p:cNvSpPr>
          <p:nvPr>
            <p:ph type="ctrTitle"/>
          </p:nvPr>
        </p:nvSpPr>
        <p:spPr>
          <a:xfrm>
            <a:off x="6746628" y="1783959"/>
            <a:ext cx="4645250" cy="2889114"/>
          </a:xfrm>
        </p:spPr>
        <p:txBody>
          <a:bodyPr anchor="b">
            <a:normAutofit/>
          </a:bodyPr>
          <a:lstStyle/>
          <a:p>
            <a:pPr algn="l"/>
            <a:r>
              <a:rPr lang="en-CA">
                <a:solidFill>
                  <a:schemeClr val="bg1"/>
                </a:solidFill>
              </a:rPr>
              <a:t>ARC’s årsmøde 2022-23</a:t>
            </a:r>
          </a:p>
        </p:txBody>
      </p:sp>
      <p:sp>
        <p:nvSpPr>
          <p:cNvPr id="3" name="Subtitle 2">
            <a:extLst>
              <a:ext uri="{FF2B5EF4-FFF2-40B4-BE49-F238E27FC236}">
                <a16:creationId xmlns:a16="http://schemas.microsoft.com/office/drawing/2014/main" id="{623321E5-E03C-A07E-09C6-1169161553C6}"/>
              </a:ext>
            </a:extLst>
          </p:cNvPr>
          <p:cNvSpPr>
            <a:spLocks noGrp="1"/>
          </p:cNvSpPr>
          <p:nvPr>
            <p:ph type="subTitle" idx="1"/>
          </p:nvPr>
        </p:nvSpPr>
        <p:spPr>
          <a:xfrm>
            <a:off x="6746627" y="4750893"/>
            <a:ext cx="4645250" cy="1147863"/>
          </a:xfrm>
        </p:spPr>
        <p:txBody>
          <a:bodyPr anchor="t">
            <a:normAutofit/>
          </a:bodyPr>
          <a:lstStyle/>
          <a:p>
            <a:pPr algn="l"/>
            <a:r>
              <a:rPr lang="en-CA" sz="2000">
                <a:solidFill>
                  <a:schemeClr val="bg1"/>
                </a:solidFill>
              </a:rPr>
              <a:t>Sandbjerg gods</a:t>
            </a:r>
          </a:p>
        </p:txBody>
      </p:sp>
      <p:sp>
        <p:nvSpPr>
          <p:cNvPr id="20" name="Freeform: Shape 19">
            <a:extLst>
              <a:ext uri="{FF2B5EF4-FFF2-40B4-BE49-F238E27FC236}">
                <a16:creationId xmlns:a16="http://schemas.microsoft.com/office/drawing/2014/main" id="{1DB7C82F-AB7E-4F0C-B829-FA1B9C4151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2" name="Freeform: Shape 21">
            <a:extLst>
              <a:ext uri="{FF2B5EF4-FFF2-40B4-BE49-F238E27FC236}">
                <a16:creationId xmlns:a16="http://schemas.microsoft.com/office/drawing/2014/main" id="{70B66945-4967-4040-926D-DCA44313CD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6024154" cy="6858000"/>
          </a:xfrm>
          <a:custGeom>
            <a:avLst/>
            <a:gdLst>
              <a:gd name="connsiteX0" fmla="*/ 0 w 6024154"/>
              <a:gd name="connsiteY0" fmla="*/ 0 h 6858000"/>
              <a:gd name="connsiteX1" fmla="*/ 5953780 w 6024154"/>
              <a:gd name="connsiteY1" fmla="*/ 0 h 6858000"/>
              <a:gd name="connsiteX2" fmla="*/ 5989880 w 6024154"/>
              <a:gd name="connsiteY2" fmla="*/ 284091 h 6858000"/>
              <a:gd name="connsiteX3" fmla="*/ 6024154 w 6024154"/>
              <a:gd name="connsiteY3" fmla="*/ 962844 h 6858000"/>
              <a:gd name="connsiteX4" fmla="*/ 2549934 w 6024154"/>
              <a:gd name="connsiteY4" fmla="*/ 6800152 h 6858000"/>
              <a:gd name="connsiteX5" fmla="*/ 2436987 w 6024154"/>
              <a:gd name="connsiteY5" fmla="*/ 6858000 h 6858000"/>
              <a:gd name="connsiteX6" fmla="*/ 0 w 6024154"/>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0" y="0"/>
                </a:moveTo>
                <a:lnTo>
                  <a:pt x="5953780" y="0"/>
                </a:lnTo>
                <a:lnTo>
                  <a:pt x="5989880" y="284091"/>
                </a:lnTo>
                <a:cubicBezTo>
                  <a:pt x="6012544" y="507260"/>
                  <a:pt x="6024154" y="733696"/>
                  <a:pt x="6024154" y="962844"/>
                </a:cubicBezTo>
                <a:cubicBezTo>
                  <a:pt x="6024154" y="3483472"/>
                  <a:pt x="4619336" y="5675986"/>
                  <a:pt x="2549934" y="6800152"/>
                </a:cubicBezTo>
                <a:lnTo>
                  <a:pt x="2436987" y="6858000"/>
                </a:lnTo>
                <a:lnTo>
                  <a:pt x="0" y="685800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6" name="Picture 5" descr="Logo, company name&#10;&#10;Description automatically generated">
            <a:extLst>
              <a:ext uri="{FF2B5EF4-FFF2-40B4-BE49-F238E27FC236}">
                <a16:creationId xmlns:a16="http://schemas.microsoft.com/office/drawing/2014/main" id="{3E05E9CD-B0BD-AED6-16FC-04156D080AE3}"/>
              </a:ext>
            </a:extLst>
          </p:cNvPr>
          <p:cNvPicPr>
            <a:picLocks noChangeAspect="1"/>
          </p:cNvPicPr>
          <p:nvPr/>
        </p:nvPicPr>
        <p:blipFill>
          <a:blip r:embed="rId2"/>
          <a:stretch>
            <a:fillRect/>
          </a:stretch>
        </p:blipFill>
        <p:spPr>
          <a:xfrm>
            <a:off x="419382" y="1100479"/>
            <a:ext cx="4047843" cy="3288871"/>
          </a:xfrm>
          <a:prstGeom prst="rect">
            <a:avLst/>
          </a:prstGeom>
        </p:spPr>
      </p:pic>
    </p:spTree>
    <p:extLst>
      <p:ext uri="{BB962C8B-B14F-4D97-AF65-F5344CB8AC3E}">
        <p14:creationId xmlns:p14="http://schemas.microsoft.com/office/powerpoint/2010/main" val="37911558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1B957-21AA-B674-F780-88D2AB35FE92}"/>
              </a:ext>
            </a:extLst>
          </p:cNvPr>
          <p:cNvSpPr>
            <a:spLocks noGrp="1"/>
          </p:cNvSpPr>
          <p:nvPr>
            <p:ph type="title"/>
          </p:nvPr>
        </p:nvSpPr>
        <p:spPr/>
        <p:txBody>
          <a:bodyPr/>
          <a:lstStyle/>
          <a:p>
            <a:endParaRPr lang="en-CA" dirty="0"/>
          </a:p>
        </p:txBody>
      </p:sp>
      <p:pic>
        <p:nvPicPr>
          <p:cNvPr id="5" name="Content Placeholder 4" descr="Table&#10;&#10;Description automatically generated">
            <a:extLst>
              <a:ext uri="{FF2B5EF4-FFF2-40B4-BE49-F238E27FC236}">
                <a16:creationId xmlns:a16="http://schemas.microsoft.com/office/drawing/2014/main" id="{7B9F8925-6340-6EE5-4A95-2DF4C9D69DDC}"/>
              </a:ext>
            </a:extLst>
          </p:cNvPr>
          <p:cNvPicPr>
            <a:picLocks noGrp="1" noChangeAspect="1"/>
          </p:cNvPicPr>
          <p:nvPr>
            <p:ph idx="1"/>
          </p:nvPr>
        </p:nvPicPr>
        <p:blipFill>
          <a:blip r:embed="rId3"/>
          <a:stretch>
            <a:fillRect/>
          </a:stretch>
        </p:blipFill>
        <p:spPr>
          <a:xfrm>
            <a:off x="123000" y="26905"/>
            <a:ext cx="6182266" cy="6804189"/>
          </a:xfrm>
        </p:spPr>
      </p:pic>
      <p:pic>
        <p:nvPicPr>
          <p:cNvPr id="7" name="Picture 6">
            <a:extLst>
              <a:ext uri="{FF2B5EF4-FFF2-40B4-BE49-F238E27FC236}">
                <a16:creationId xmlns:a16="http://schemas.microsoft.com/office/drawing/2014/main" id="{1F044D9E-BC99-915D-E5B9-223903960AB3}"/>
              </a:ext>
            </a:extLst>
          </p:cNvPr>
          <p:cNvPicPr>
            <a:picLocks noChangeAspect="1"/>
          </p:cNvPicPr>
          <p:nvPr/>
        </p:nvPicPr>
        <p:blipFill>
          <a:blip r:embed="rId4"/>
          <a:stretch>
            <a:fillRect/>
          </a:stretch>
        </p:blipFill>
        <p:spPr>
          <a:xfrm>
            <a:off x="5672454" y="1339792"/>
            <a:ext cx="6080078" cy="4314894"/>
          </a:xfrm>
          <a:prstGeom prst="rect">
            <a:avLst/>
          </a:prstGeom>
        </p:spPr>
      </p:pic>
    </p:spTree>
    <p:extLst>
      <p:ext uri="{BB962C8B-B14F-4D97-AF65-F5344CB8AC3E}">
        <p14:creationId xmlns:p14="http://schemas.microsoft.com/office/powerpoint/2010/main" val="21124645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fontScale="90000"/>
          </a:bodyPr>
          <a:lstStyle/>
          <a:p>
            <a:r>
              <a:rPr lang="en-CA" dirty="0"/>
              <a:t>Summary of breakout sessions: Upscaling </a:t>
            </a:r>
            <a:r>
              <a:rPr lang="en-CA" b="1" dirty="0">
                <a:solidFill>
                  <a:srgbClr val="FF0000"/>
                </a:solidFill>
              </a:rPr>
              <a:t>Atmosphere</a:t>
            </a:r>
          </a:p>
        </p:txBody>
      </p:sp>
      <p:sp>
        <p:nvSpPr>
          <p:cNvPr id="8" name="TextBox 7">
            <a:extLst>
              <a:ext uri="{FF2B5EF4-FFF2-40B4-BE49-F238E27FC236}">
                <a16:creationId xmlns:a16="http://schemas.microsoft.com/office/drawing/2014/main" id="{512B7F25-CA2A-4A5D-FEB1-85AF5611000F}"/>
              </a:ext>
            </a:extLst>
          </p:cNvPr>
          <p:cNvSpPr txBox="1"/>
          <p:nvPr/>
        </p:nvSpPr>
        <p:spPr>
          <a:xfrm>
            <a:off x="6093760" y="2902823"/>
            <a:ext cx="6098240" cy="923330"/>
          </a:xfrm>
          <a:prstGeom prst="rect">
            <a:avLst/>
          </a:prstGeom>
          <a:noFill/>
        </p:spPr>
        <p:txBody>
          <a:bodyPr wrap="square">
            <a:spAutoFit/>
          </a:bodyPr>
          <a:lstStyle/>
          <a:p>
            <a:r>
              <a:rPr lang="en-GB" dirty="0">
                <a:latin typeface="Helvetica" pitchFamily="2" charset="0"/>
              </a:rPr>
              <a:t>Development</a:t>
            </a:r>
            <a:r>
              <a:rPr lang="en-GB" dirty="0">
                <a:effectLst/>
                <a:latin typeface="Helvetica" pitchFamily="2" charset="0"/>
              </a:rPr>
              <a:t> of cloud formation particles from iodine and microbial particles</a:t>
            </a:r>
          </a:p>
          <a:p>
            <a:pPr marL="285750" indent="-285750">
              <a:buFont typeface="Arial" panose="020B0604020202020204" pitchFamily="34" charset="0"/>
              <a:buChar char="•"/>
            </a:pPr>
            <a:endParaRPr lang="en-GB" dirty="0">
              <a:effectLst/>
              <a:latin typeface="Helvetica" pitchFamily="2" charset="0"/>
            </a:endParaRPr>
          </a:p>
        </p:txBody>
      </p:sp>
      <p:sp>
        <p:nvSpPr>
          <p:cNvPr id="2" name="TextBox 1">
            <a:extLst>
              <a:ext uri="{FF2B5EF4-FFF2-40B4-BE49-F238E27FC236}">
                <a16:creationId xmlns:a16="http://schemas.microsoft.com/office/drawing/2014/main" id="{6F0F0CC8-D250-CDE2-1747-788E356B49E5}"/>
              </a:ext>
            </a:extLst>
          </p:cNvPr>
          <p:cNvSpPr txBox="1"/>
          <p:nvPr/>
        </p:nvSpPr>
        <p:spPr>
          <a:xfrm>
            <a:off x="5735172" y="3726837"/>
            <a:ext cx="6098240" cy="3139321"/>
          </a:xfrm>
          <a:prstGeom prst="rect">
            <a:avLst/>
          </a:prstGeom>
          <a:noFill/>
        </p:spPr>
        <p:txBody>
          <a:bodyPr wrap="square">
            <a:spAutoFit/>
          </a:bodyPr>
          <a:lstStyle/>
          <a:p>
            <a:r>
              <a:rPr lang="en-GB" dirty="0">
                <a:latin typeface="Helvetica" pitchFamily="2" charset="0"/>
              </a:rPr>
              <a:t>Investigation at different scales:</a:t>
            </a:r>
          </a:p>
          <a:p>
            <a:pPr marL="285750" indent="-285750">
              <a:buFont typeface="Arial" panose="020B0604020202020204" pitchFamily="34" charset="0"/>
              <a:buChar char="•"/>
            </a:pPr>
            <a:r>
              <a:rPr lang="en-GB" dirty="0">
                <a:effectLst/>
                <a:latin typeface="Helvetica" pitchFamily="2" charset="0"/>
              </a:rPr>
              <a:t>Frost flower studies in the laboratory (chemistry)</a:t>
            </a:r>
          </a:p>
          <a:p>
            <a:pPr marL="285750" indent="-285750">
              <a:buFont typeface="Arial" panose="020B0604020202020204" pitchFamily="34" charset="0"/>
              <a:buChar char="•"/>
            </a:pPr>
            <a:r>
              <a:rPr lang="en-GB" dirty="0">
                <a:latin typeface="Helvetica" pitchFamily="2" charset="0"/>
              </a:rPr>
              <a:t>Development of particle size analyser</a:t>
            </a:r>
          </a:p>
          <a:p>
            <a:pPr marL="285750" indent="-285750">
              <a:buFont typeface="Arial" panose="020B0604020202020204" pitchFamily="34" charset="0"/>
              <a:buChar char="•"/>
            </a:pPr>
            <a:r>
              <a:rPr lang="en-GB" dirty="0">
                <a:effectLst/>
                <a:latin typeface="Helvetica" pitchFamily="2" charset="0"/>
              </a:rPr>
              <a:t>Autonomous Low-cost sensor pack (electrochemical sensors and particle counter) and met-station.</a:t>
            </a:r>
          </a:p>
          <a:p>
            <a:pPr marL="285750" indent="-285750">
              <a:buFont typeface="Arial" panose="020B0604020202020204" pitchFamily="34" charset="0"/>
              <a:buChar char="•"/>
            </a:pPr>
            <a:r>
              <a:rPr lang="en-GB" dirty="0">
                <a:latin typeface="Helvetica" pitchFamily="2" charset="0"/>
              </a:rPr>
              <a:t>Placement of new sensor package at GIOS units</a:t>
            </a:r>
          </a:p>
          <a:p>
            <a:pPr marL="285750" indent="-285750">
              <a:buFont typeface="Arial" panose="020B0604020202020204" pitchFamily="34" charset="0"/>
              <a:buChar char="•"/>
            </a:pPr>
            <a:r>
              <a:rPr lang="en-GB" dirty="0">
                <a:latin typeface="Helvetica" pitchFamily="2" charset="0"/>
              </a:rPr>
              <a:t>Collaboration on dust – </a:t>
            </a:r>
            <a:r>
              <a:rPr lang="en-GB" dirty="0" err="1">
                <a:latin typeface="Helvetica" pitchFamily="2" charset="0"/>
              </a:rPr>
              <a:t>Kangerlussuaq</a:t>
            </a:r>
            <a:endParaRPr lang="en-GB" dirty="0">
              <a:latin typeface="Helvetica" pitchFamily="2" charset="0"/>
            </a:endParaRPr>
          </a:p>
          <a:p>
            <a:pPr marL="285750" indent="-285750">
              <a:buFont typeface="Arial" panose="020B0604020202020204" pitchFamily="34" charset="0"/>
              <a:buChar char="•"/>
            </a:pPr>
            <a:r>
              <a:rPr lang="en-GB" dirty="0">
                <a:effectLst/>
                <a:latin typeface="Helvetica" pitchFamily="2" charset="0"/>
              </a:rPr>
              <a:t>Development o</a:t>
            </a:r>
            <a:r>
              <a:rPr lang="en-GB" dirty="0">
                <a:latin typeface="Helvetica" pitchFamily="2" charset="0"/>
              </a:rPr>
              <a:t>f limnic and marine CH4 underwater sensor – drone deployment in front of glaciers</a:t>
            </a:r>
          </a:p>
          <a:p>
            <a:pPr marL="285750" indent="-285750">
              <a:buFont typeface="Arial" panose="020B0604020202020204" pitchFamily="34" charset="0"/>
              <a:buChar char="•"/>
            </a:pPr>
            <a:r>
              <a:rPr lang="en-GB" dirty="0">
                <a:effectLst/>
                <a:latin typeface="Helvetica" pitchFamily="2" charset="0"/>
              </a:rPr>
              <a:t>Vertical </a:t>
            </a:r>
            <a:r>
              <a:rPr lang="en-GB" dirty="0">
                <a:latin typeface="Helvetica" pitchFamily="2" charset="0"/>
              </a:rPr>
              <a:t>resolution of climate forces and pollutants.</a:t>
            </a:r>
            <a:endParaRPr lang="en-GB" dirty="0">
              <a:effectLst/>
              <a:latin typeface="Helvetica" pitchFamily="2" charset="0"/>
            </a:endParaRPr>
          </a:p>
          <a:p>
            <a:pPr marL="285750" indent="-285750">
              <a:buFont typeface="Arial" panose="020B0604020202020204" pitchFamily="34" charset="0"/>
              <a:buChar char="•"/>
            </a:pPr>
            <a:endParaRPr lang="en-GB" dirty="0">
              <a:effectLst/>
              <a:latin typeface="Helvetica" pitchFamily="2" charset="0"/>
            </a:endParaRPr>
          </a:p>
        </p:txBody>
      </p:sp>
    </p:spTree>
    <p:extLst>
      <p:ext uri="{BB962C8B-B14F-4D97-AF65-F5344CB8AC3E}">
        <p14:creationId xmlns:p14="http://schemas.microsoft.com/office/powerpoint/2010/main" val="2409593037"/>
      </p:ext>
    </p:extLst>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fontScale="90000"/>
          </a:bodyPr>
          <a:lstStyle/>
          <a:p>
            <a:r>
              <a:rPr lang="en-CA" dirty="0"/>
              <a:t>Summary of breakout sessions: Upscaling </a:t>
            </a:r>
            <a:r>
              <a:rPr lang="en-CA" b="1" dirty="0">
                <a:solidFill>
                  <a:srgbClr val="FF0000"/>
                </a:solidFill>
              </a:rPr>
              <a:t>Land/Limnic</a:t>
            </a:r>
          </a:p>
        </p:txBody>
      </p:sp>
      <p:sp>
        <p:nvSpPr>
          <p:cNvPr id="8" name="TextBox 7">
            <a:extLst>
              <a:ext uri="{FF2B5EF4-FFF2-40B4-BE49-F238E27FC236}">
                <a16:creationId xmlns:a16="http://schemas.microsoft.com/office/drawing/2014/main" id="{512B7F25-CA2A-4A5D-FEB1-85AF5611000F}"/>
              </a:ext>
            </a:extLst>
          </p:cNvPr>
          <p:cNvSpPr txBox="1"/>
          <p:nvPr/>
        </p:nvSpPr>
        <p:spPr>
          <a:xfrm>
            <a:off x="6093760" y="2516743"/>
            <a:ext cx="6098240" cy="1200329"/>
          </a:xfrm>
          <a:prstGeom prst="rect">
            <a:avLst/>
          </a:prstGeom>
          <a:noFill/>
        </p:spPr>
        <p:txBody>
          <a:bodyPr wrap="square">
            <a:spAutoFit/>
          </a:bodyPr>
          <a:lstStyle/>
          <a:p>
            <a:r>
              <a:rPr lang="en-GB" dirty="0">
                <a:latin typeface="Helvetica" pitchFamily="2" charset="0"/>
              </a:rPr>
              <a:t>(1) Upscaling DIN and DON flux from land to coastal water.</a:t>
            </a:r>
          </a:p>
          <a:p>
            <a:r>
              <a:rPr lang="en-GB" dirty="0">
                <a:effectLst/>
                <a:latin typeface="Helvetica" pitchFamily="2" charset="0"/>
              </a:rPr>
              <a:t>(2) GHG emission from freshwater systems under warming climate</a:t>
            </a:r>
          </a:p>
        </p:txBody>
      </p:sp>
      <p:sp>
        <p:nvSpPr>
          <p:cNvPr id="2" name="TextBox 1">
            <a:extLst>
              <a:ext uri="{FF2B5EF4-FFF2-40B4-BE49-F238E27FC236}">
                <a16:creationId xmlns:a16="http://schemas.microsoft.com/office/drawing/2014/main" id="{6F0F0CC8-D250-CDE2-1747-788E356B49E5}"/>
              </a:ext>
            </a:extLst>
          </p:cNvPr>
          <p:cNvSpPr txBox="1"/>
          <p:nvPr/>
        </p:nvSpPr>
        <p:spPr>
          <a:xfrm>
            <a:off x="5572612" y="3816170"/>
            <a:ext cx="6098240" cy="2585323"/>
          </a:xfrm>
          <a:prstGeom prst="rect">
            <a:avLst/>
          </a:prstGeom>
          <a:noFill/>
        </p:spPr>
        <p:txBody>
          <a:bodyPr wrap="square">
            <a:spAutoFit/>
          </a:bodyPr>
          <a:lstStyle/>
          <a:p>
            <a:r>
              <a:rPr lang="en-GB" dirty="0">
                <a:latin typeface="Helvetica" pitchFamily="2" charset="0"/>
              </a:rPr>
              <a:t>Developing a model concept based on long-term datasets in Greenland (</a:t>
            </a:r>
            <a:r>
              <a:rPr lang="en-GB" dirty="0" err="1">
                <a:latin typeface="Helvetica" pitchFamily="2" charset="0"/>
              </a:rPr>
              <a:t>Zaxckenberg</a:t>
            </a:r>
            <a:r>
              <a:rPr lang="en-GB" dirty="0">
                <a:latin typeface="Helvetica" pitchFamily="2" charset="0"/>
              </a:rPr>
              <a:t>/</a:t>
            </a:r>
            <a:r>
              <a:rPr lang="en-GB" dirty="0" err="1">
                <a:latin typeface="Helvetica" pitchFamily="2" charset="0"/>
              </a:rPr>
              <a:t>Kobbefjord</a:t>
            </a:r>
            <a:r>
              <a:rPr lang="en-GB" dirty="0">
                <a:latin typeface="Helvetica" pitchFamily="2" charset="0"/>
              </a:rPr>
              <a:t>)</a:t>
            </a:r>
          </a:p>
          <a:p>
            <a:pPr marL="285750" indent="-285750">
              <a:buFont typeface="Arial" panose="020B0604020202020204" pitchFamily="34" charset="0"/>
              <a:buChar char="•"/>
            </a:pPr>
            <a:r>
              <a:rPr lang="en-GB" dirty="0">
                <a:effectLst/>
                <a:latin typeface="Helvetica" pitchFamily="2" charset="0"/>
              </a:rPr>
              <a:t>Investigating data gabs (lakes and unvegetated soils</a:t>
            </a:r>
          </a:p>
          <a:p>
            <a:pPr marL="285750" indent="-285750">
              <a:buFont typeface="Arial" panose="020B0604020202020204" pitchFamily="34" charset="0"/>
              <a:buChar char="•"/>
            </a:pPr>
            <a:r>
              <a:rPr lang="en-GB" dirty="0">
                <a:effectLst/>
                <a:latin typeface="Helvetica" pitchFamily="2" charset="0"/>
              </a:rPr>
              <a:t>Implementing gas flux measurements using </a:t>
            </a:r>
            <a:r>
              <a:rPr lang="en-GB" dirty="0">
                <a:latin typeface="Helvetica" pitchFamily="2" charset="0"/>
              </a:rPr>
              <a:t>chambers and new CH4 sensors. </a:t>
            </a:r>
          </a:p>
          <a:p>
            <a:pPr marL="285750" indent="-285750">
              <a:buFont typeface="Arial" panose="020B0604020202020204" pitchFamily="34" charset="0"/>
              <a:buChar char="•"/>
            </a:pPr>
            <a:r>
              <a:rPr lang="en-GB" dirty="0">
                <a:effectLst/>
                <a:latin typeface="Helvetica" pitchFamily="2" charset="0"/>
              </a:rPr>
              <a:t>Test ice core CH4 profiles and thermistor strings for CH4 emission from autumn to spring</a:t>
            </a:r>
          </a:p>
          <a:p>
            <a:pPr marL="285750" indent="-285750">
              <a:buFont typeface="Arial" panose="020B0604020202020204" pitchFamily="34" charset="0"/>
              <a:buChar char="•"/>
            </a:pPr>
            <a:r>
              <a:rPr lang="en-GB" dirty="0">
                <a:latin typeface="Helvetica" pitchFamily="2" charset="0"/>
              </a:rPr>
              <a:t>Developing emission model for upscaling</a:t>
            </a:r>
          </a:p>
          <a:p>
            <a:pPr marL="285750" indent="-285750">
              <a:buFont typeface="Arial" panose="020B0604020202020204" pitchFamily="34" charset="0"/>
              <a:buChar char="•"/>
            </a:pPr>
            <a:r>
              <a:rPr lang="en-GB" dirty="0">
                <a:effectLst/>
                <a:latin typeface="Helvetica" pitchFamily="2" charset="0"/>
              </a:rPr>
              <a:t>Building out GIOS systems</a:t>
            </a:r>
          </a:p>
        </p:txBody>
      </p:sp>
    </p:spTree>
    <p:extLst>
      <p:ext uri="{BB962C8B-B14F-4D97-AF65-F5344CB8AC3E}">
        <p14:creationId xmlns:p14="http://schemas.microsoft.com/office/powerpoint/2010/main" val="288206470"/>
      </p:ext>
    </p:extLst>
  </p:cSld>
  <p:clrMapOvr>
    <a:overrideClrMapping bg1="dk1" tx1="lt1" bg2="dk2" tx2="lt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fontScale="90000"/>
          </a:bodyPr>
          <a:lstStyle/>
          <a:p>
            <a:r>
              <a:rPr lang="en-CA" dirty="0"/>
              <a:t>Summary of breakout sessions: Upscaling </a:t>
            </a:r>
            <a:r>
              <a:rPr lang="en-CA" b="1" dirty="0">
                <a:solidFill>
                  <a:srgbClr val="FF0000"/>
                </a:solidFill>
              </a:rPr>
              <a:t>Ocean</a:t>
            </a:r>
          </a:p>
        </p:txBody>
      </p:sp>
      <p:sp>
        <p:nvSpPr>
          <p:cNvPr id="8" name="TextBox 7">
            <a:extLst>
              <a:ext uri="{FF2B5EF4-FFF2-40B4-BE49-F238E27FC236}">
                <a16:creationId xmlns:a16="http://schemas.microsoft.com/office/drawing/2014/main" id="{512B7F25-CA2A-4A5D-FEB1-85AF5611000F}"/>
              </a:ext>
            </a:extLst>
          </p:cNvPr>
          <p:cNvSpPr txBox="1"/>
          <p:nvPr/>
        </p:nvSpPr>
        <p:spPr>
          <a:xfrm>
            <a:off x="6283139" y="2471734"/>
            <a:ext cx="6098240" cy="646331"/>
          </a:xfrm>
          <a:prstGeom prst="rect">
            <a:avLst/>
          </a:prstGeom>
          <a:noFill/>
        </p:spPr>
        <p:txBody>
          <a:bodyPr wrap="square">
            <a:spAutoFit/>
          </a:bodyPr>
          <a:lstStyle/>
          <a:p>
            <a:r>
              <a:rPr lang="en-GB" dirty="0">
                <a:latin typeface="Helvetica" pitchFamily="2" charset="0"/>
              </a:rPr>
              <a:t>Where is the water around Greenland coming from?</a:t>
            </a:r>
            <a:endParaRPr lang="en-GB" dirty="0">
              <a:effectLst/>
              <a:latin typeface="Helvetica" pitchFamily="2" charset="0"/>
            </a:endParaRPr>
          </a:p>
          <a:p>
            <a:pPr marL="285750" indent="-285750">
              <a:buFont typeface="Arial" panose="020B0604020202020204" pitchFamily="34" charset="0"/>
              <a:buChar char="•"/>
            </a:pPr>
            <a:endParaRPr lang="en-GB" dirty="0">
              <a:effectLst/>
              <a:latin typeface="Helvetica" pitchFamily="2" charset="0"/>
            </a:endParaRPr>
          </a:p>
        </p:txBody>
      </p:sp>
      <p:sp>
        <p:nvSpPr>
          <p:cNvPr id="2" name="TextBox 1">
            <a:extLst>
              <a:ext uri="{FF2B5EF4-FFF2-40B4-BE49-F238E27FC236}">
                <a16:creationId xmlns:a16="http://schemas.microsoft.com/office/drawing/2014/main" id="{6F0F0CC8-D250-CDE2-1747-788E356B49E5}"/>
              </a:ext>
            </a:extLst>
          </p:cNvPr>
          <p:cNvSpPr txBox="1"/>
          <p:nvPr/>
        </p:nvSpPr>
        <p:spPr>
          <a:xfrm>
            <a:off x="5896537" y="3257161"/>
            <a:ext cx="6098240" cy="3416320"/>
          </a:xfrm>
          <a:prstGeom prst="rect">
            <a:avLst/>
          </a:prstGeom>
          <a:noFill/>
        </p:spPr>
        <p:txBody>
          <a:bodyPr wrap="square">
            <a:spAutoFit/>
          </a:bodyPr>
          <a:lstStyle/>
          <a:p>
            <a:r>
              <a:rPr lang="en-GB" dirty="0">
                <a:latin typeface="Helvetica" pitchFamily="2" charset="0"/>
              </a:rPr>
              <a:t>Investigation at different scales:</a:t>
            </a:r>
          </a:p>
          <a:p>
            <a:pPr marL="285750" indent="-285750">
              <a:buFont typeface="Arial" panose="020B0604020202020204" pitchFamily="34" charset="0"/>
              <a:buChar char="•"/>
            </a:pPr>
            <a:r>
              <a:rPr lang="en-GB" dirty="0">
                <a:effectLst/>
                <a:latin typeface="Helvetica" pitchFamily="2" charset="0"/>
              </a:rPr>
              <a:t>Water isotopes </a:t>
            </a:r>
          </a:p>
          <a:p>
            <a:pPr marL="285750" indent="-285750">
              <a:buFont typeface="Arial" panose="020B0604020202020204" pitchFamily="34" charset="0"/>
              <a:buChar char="•"/>
            </a:pPr>
            <a:r>
              <a:rPr lang="en-GB" dirty="0">
                <a:latin typeface="Helvetica" pitchFamily="2" charset="0"/>
              </a:rPr>
              <a:t>Proxies (better for AW)</a:t>
            </a:r>
          </a:p>
          <a:p>
            <a:pPr marL="285750" indent="-285750">
              <a:buFont typeface="Arial" panose="020B0604020202020204" pitchFamily="34" charset="0"/>
              <a:buChar char="•"/>
            </a:pPr>
            <a:r>
              <a:rPr lang="en-GB" dirty="0">
                <a:effectLst/>
                <a:latin typeface="Helvetica" pitchFamily="2" charset="0"/>
              </a:rPr>
              <a:t>eDNA – reconstruction of growth</a:t>
            </a:r>
          </a:p>
          <a:p>
            <a:pPr marL="285750" indent="-285750">
              <a:buFont typeface="Arial" panose="020B0604020202020204" pitchFamily="34" charset="0"/>
              <a:buChar char="•"/>
            </a:pPr>
            <a:r>
              <a:rPr lang="en-GB" dirty="0">
                <a:effectLst/>
                <a:latin typeface="Helvetica" pitchFamily="2" charset="0"/>
              </a:rPr>
              <a:t>Impact of freshwater and eddies</a:t>
            </a:r>
          </a:p>
          <a:p>
            <a:pPr marL="285750" indent="-285750">
              <a:buFont typeface="Arial" panose="020B0604020202020204" pitchFamily="34" charset="0"/>
              <a:buChar char="•"/>
            </a:pPr>
            <a:r>
              <a:rPr lang="en-GB" dirty="0">
                <a:latin typeface="Helvetica" pitchFamily="2" charset="0"/>
              </a:rPr>
              <a:t>Greenhouse gas dynamics</a:t>
            </a:r>
          </a:p>
          <a:p>
            <a:pPr marL="285750" indent="-285750">
              <a:buFont typeface="Arial" panose="020B0604020202020204" pitchFamily="34" charset="0"/>
              <a:buChar char="•"/>
            </a:pPr>
            <a:r>
              <a:rPr lang="en-GB" dirty="0">
                <a:effectLst/>
                <a:latin typeface="Helvetica" pitchFamily="2" charset="0"/>
              </a:rPr>
              <a:t>New sensors and drones (CH4)</a:t>
            </a:r>
          </a:p>
          <a:p>
            <a:pPr marL="285750" indent="-285750">
              <a:buFont typeface="Arial" panose="020B0604020202020204" pitchFamily="34" charset="0"/>
              <a:buChar char="•"/>
            </a:pPr>
            <a:r>
              <a:rPr lang="en-GB" dirty="0">
                <a:latin typeface="Helvetica" pitchFamily="2" charset="0"/>
              </a:rPr>
              <a:t>Infrared and optical cameras for satellites</a:t>
            </a:r>
          </a:p>
          <a:p>
            <a:pPr marL="285750" indent="-285750">
              <a:buFont typeface="Arial" panose="020B0604020202020204" pitchFamily="34" charset="0"/>
              <a:buChar char="•"/>
            </a:pPr>
            <a:r>
              <a:rPr lang="en-GB" dirty="0">
                <a:latin typeface="Helvetica" pitchFamily="2" charset="0"/>
              </a:rPr>
              <a:t>D</a:t>
            </a:r>
            <a:r>
              <a:rPr lang="en-GB" dirty="0">
                <a:effectLst/>
                <a:latin typeface="Helvetica" pitchFamily="2" charset="0"/>
              </a:rPr>
              <a:t>etection of ice thickness and </a:t>
            </a:r>
            <a:r>
              <a:rPr lang="en-GB" dirty="0">
                <a:latin typeface="Helvetica" pitchFamily="2" charset="0"/>
              </a:rPr>
              <a:t>leads - satellite </a:t>
            </a:r>
          </a:p>
          <a:p>
            <a:pPr marL="285750" indent="-285750">
              <a:buFont typeface="Arial" panose="020B0604020202020204" pitchFamily="34" charset="0"/>
              <a:buChar char="•"/>
            </a:pPr>
            <a:r>
              <a:rPr lang="en-GB" dirty="0">
                <a:effectLst/>
                <a:latin typeface="Helvetica" pitchFamily="2" charset="0"/>
              </a:rPr>
              <a:t>Glacier morphology - satellite</a:t>
            </a:r>
          </a:p>
          <a:p>
            <a:pPr marL="285750" indent="-285750">
              <a:buFont typeface="Arial" panose="020B0604020202020204" pitchFamily="34" charset="0"/>
              <a:buChar char="•"/>
            </a:pPr>
            <a:r>
              <a:rPr lang="en-GB" dirty="0">
                <a:effectLst/>
                <a:latin typeface="Helvetica" pitchFamily="2" charset="0"/>
              </a:rPr>
              <a:t>Upscaling with expansion of GIOS</a:t>
            </a:r>
          </a:p>
          <a:p>
            <a:pPr marL="285750" indent="-285750">
              <a:buFont typeface="Arial" panose="020B0604020202020204" pitchFamily="34" charset="0"/>
              <a:buChar char="•"/>
            </a:pPr>
            <a:r>
              <a:rPr lang="en-GB" dirty="0">
                <a:effectLst/>
                <a:latin typeface="Helvetica" pitchFamily="2" charset="0"/>
              </a:rPr>
              <a:t>Marine aerosols and atmosphere</a:t>
            </a:r>
          </a:p>
        </p:txBody>
      </p:sp>
    </p:spTree>
    <p:extLst>
      <p:ext uri="{BB962C8B-B14F-4D97-AF65-F5344CB8AC3E}">
        <p14:creationId xmlns:p14="http://schemas.microsoft.com/office/powerpoint/2010/main" val="2798913697"/>
      </p:ext>
    </p:extLst>
  </p:cSld>
  <p:clrMapOvr>
    <a:overrideClrMapping bg1="dk1" tx1="lt1" bg2="dk2" tx2="lt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a:bodyPr>
          <a:lstStyle/>
          <a:p>
            <a:r>
              <a:rPr lang="en-CA" b="1" dirty="0"/>
              <a:t>Wrap up – and what next</a:t>
            </a:r>
          </a:p>
        </p:txBody>
      </p:sp>
      <p:sp>
        <p:nvSpPr>
          <p:cNvPr id="2" name="TextBox 1">
            <a:extLst>
              <a:ext uri="{FF2B5EF4-FFF2-40B4-BE49-F238E27FC236}">
                <a16:creationId xmlns:a16="http://schemas.microsoft.com/office/drawing/2014/main" id="{6F0F0CC8-D250-CDE2-1747-788E356B49E5}"/>
              </a:ext>
            </a:extLst>
          </p:cNvPr>
          <p:cNvSpPr txBox="1"/>
          <p:nvPr/>
        </p:nvSpPr>
        <p:spPr>
          <a:xfrm>
            <a:off x="6024154" y="2610683"/>
            <a:ext cx="6098240" cy="2862322"/>
          </a:xfrm>
          <a:prstGeom prst="rect">
            <a:avLst/>
          </a:prstGeom>
          <a:noFill/>
        </p:spPr>
        <p:txBody>
          <a:bodyPr wrap="square">
            <a:spAutoFit/>
          </a:bodyPr>
          <a:lstStyle/>
          <a:p>
            <a:r>
              <a:rPr lang="en-GB" dirty="0">
                <a:effectLst/>
                <a:latin typeface="Helvetica" pitchFamily="2" charset="0"/>
              </a:rPr>
              <a:t>•	Activities – completed before next annual </a:t>
            </a:r>
          </a:p>
          <a:p>
            <a:r>
              <a:rPr lang="en-GB" dirty="0">
                <a:latin typeface="Helvetica" pitchFamily="2" charset="0"/>
              </a:rPr>
              <a:t>	</a:t>
            </a:r>
            <a:r>
              <a:rPr lang="en-GB" dirty="0">
                <a:effectLst/>
                <a:latin typeface="Helvetica" pitchFamily="2" charset="0"/>
              </a:rPr>
              <a:t>meeting 2024</a:t>
            </a:r>
          </a:p>
          <a:p>
            <a:endParaRPr lang="en-GB" dirty="0">
              <a:effectLst/>
              <a:latin typeface="Helvetica" pitchFamily="2" charset="0"/>
            </a:endParaRPr>
          </a:p>
          <a:p>
            <a:r>
              <a:rPr lang="en-GB" dirty="0">
                <a:effectLst/>
                <a:latin typeface="Helvetica" pitchFamily="2" charset="0"/>
              </a:rPr>
              <a:t>•	Roadmap/timeline – end 2023</a:t>
            </a:r>
          </a:p>
          <a:p>
            <a:endParaRPr lang="en-GB" dirty="0">
              <a:effectLst/>
              <a:latin typeface="Helvetica" pitchFamily="2" charset="0"/>
            </a:endParaRPr>
          </a:p>
          <a:p>
            <a:r>
              <a:rPr lang="en-GB" dirty="0">
                <a:effectLst/>
                <a:latin typeface="Helvetica" pitchFamily="2" charset="0"/>
              </a:rPr>
              <a:t>•	Responsibilities – see individual tasks</a:t>
            </a:r>
          </a:p>
          <a:p>
            <a:endParaRPr lang="en-GB" dirty="0">
              <a:effectLst/>
              <a:latin typeface="Helvetica" pitchFamily="2" charset="0"/>
            </a:endParaRPr>
          </a:p>
          <a:p>
            <a:r>
              <a:rPr lang="en-GB" dirty="0">
                <a:effectLst/>
                <a:latin typeface="Helvetica" pitchFamily="2" charset="0"/>
              </a:rPr>
              <a:t>•	Follow up –biweekly ARC meetings</a:t>
            </a:r>
          </a:p>
          <a:p>
            <a:endParaRPr lang="en-GB" dirty="0">
              <a:effectLst/>
              <a:latin typeface="Helvetica" pitchFamily="2" charset="0"/>
            </a:endParaRPr>
          </a:p>
          <a:p>
            <a:pPr marL="285750" indent="-285750">
              <a:buFont typeface="Arial" panose="020B0604020202020204" pitchFamily="34" charset="0"/>
              <a:buChar char="•"/>
            </a:pPr>
            <a:endParaRPr lang="en-GB" dirty="0">
              <a:effectLst/>
              <a:latin typeface="Helvetica" pitchFamily="2" charset="0"/>
            </a:endParaRPr>
          </a:p>
        </p:txBody>
      </p:sp>
    </p:spTree>
    <p:extLst>
      <p:ext uri="{BB962C8B-B14F-4D97-AF65-F5344CB8AC3E}">
        <p14:creationId xmlns:p14="http://schemas.microsoft.com/office/powerpoint/2010/main" val="4045159100"/>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fontScale="90000"/>
          </a:bodyPr>
          <a:lstStyle/>
          <a:p>
            <a:r>
              <a:rPr lang="en-CA" dirty="0"/>
              <a:t>Summary of breakout sessions: Upscaling </a:t>
            </a:r>
            <a:r>
              <a:rPr lang="en-CA" b="1" dirty="0">
                <a:solidFill>
                  <a:srgbClr val="FF0000"/>
                </a:solidFill>
              </a:rPr>
              <a:t>Atmosphere</a:t>
            </a:r>
          </a:p>
        </p:txBody>
      </p:sp>
      <p:sp>
        <p:nvSpPr>
          <p:cNvPr id="8" name="TextBox 7">
            <a:extLst>
              <a:ext uri="{FF2B5EF4-FFF2-40B4-BE49-F238E27FC236}">
                <a16:creationId xmlns:a16="http://schemas.microsoft.com/office/drawing/2014/main" id="{512B7F25-CA2A-4A5D-FEB1-85AF5611000F}"/>
              </a:ext>
            </a:extLst>
          </p:cNvPr>
          <p:cNvSpPr txBox="1"/>
          <p:nvPr/>
        </p:nvSpPr>
        <p:spPr>
          <a:xfrm>
            <a:off x="6167848" y="2291288"/>
            <a:ext cx="6098240" cy="923330"/>
          </a:xfrm>
          <a:prstGeom prst="rect">
            <a:avLst/>
          </a:prstGeom>
          <a:noFill/>
        </p:spPr>
        <p:txBody>
          <a:bodyPr wrap="square">
            <a:spAutoFit/>
          </a:bodyPr>
          <a:lstStyle/>
          <a:p>
            <a:r>
              <a:rPr lang="en-GB" dirty="0">
                <a:latin typeface="Helvetica" pitchFamily="2" charset="0"/>
              </a:rPr>
              <a:t>Development of cloud formation particles from iodine and microbial particles</a:t>
            </a:r>
          </a:p>
          <a:p>
            <a:endParaRPr lang="en-GB" dirty="0">
              <a:latin typeface="Helvetica" pitchFamily="2" charset="0"/>
            </a:endParaRPr>
          </a:p>
        </p:txBody>
      </p:sp>
      <p:sp>
        <p:nvSpPr>
          <p:cNvPr id="2" name="TextBox 1">
            <a:extLst>
              <a:ext uri="{FF2B5EF4-FFF2-40B4-BE49-F238E27FC236}">
                <a16:creationId xmlns:a16="http://schemas.microsoft.com/office/drawing/2014/main" id="{6F0F0CC8-D250-CDE2-1747-788E356B49E5}"/>
              </a:ext>
            </a:extLst>
          </p:cNvPr>
          <p:cNvSpPr txBox="1"/>
          <p:nvPr/>
        </p:nvSpPr>
        <p:spPr>
          <a:xfrm>
            <a:off x="5735172" y="3105249"/>
            <a:ext cx="6098240" cy="4247317"/>
          </a:xfrm>
          <a:prstGeom prst="rect">
            <a:avLst/>
          </a:prstGeom>
          <a:noFill/>
        </p:spPr>
        <p:txBody>
          <a:bodyPr wrap="square">
            <a:spAutoFit/>
          </a:bodyPr>
          <a:lstStyle/>
          <a:p>
            <a:pPr marL="285750" indent="-285750">
              <a:buFont typeface="Arial" panose="020B0604020202020204" pitchFamily="34" charset="0"/>
              <a:buChar char="•"/>
            </a:pPr>
            <a:r>
              <a:rPr lang="en-GB" dirty="0">
                <a:effectLst/>
                <a:latin typeface="Helvetica" pitchFamily="2" charset="0"/>
              </a:rPr>
              <a:t>Three application: </a:t>
            </a:r>
          </a:p>
          <a:p>
            <a:pPr marL="285750" indent="-285750">
              <a:buFont typeface="Arial" panose="020B0604020202020204" pitchFamily="34" charset="0"/>
              <a:buChar char="•"/>
            </a:pPr>
            <a:endParaRPr lang="en-GB" dirty="0">
              <a:effectLst/>
              <a:latin typeface="Helvetica" pitchFamily="2" charset="0"/>
            </a:endParaRPr>
          </a:p>
          <a:p>
            <a:pPr marL="285750" indent="-285750">
              <a:buFont typeface="Arial" panose="020B0604020202020204" pitchFamily="34" charset="0"/>
              <a:buChar char="•"/>
            </a:pPr>
            <a:r>
              <a:rPr lang="en-GB" dirty="0">
                <a:effectLst/>
                <a:latin typeface="Helvetica" pitchFamily="2" charset="0"/>
              </a:rPr>
              <a:t>Tina/</a:t>
            </a:r>
            <a:r>
              <a:rPr lang="en-GB" dirty="0" err="1">
                <a:effectLst/>
                <a:latin typeface="Helvetica" pitchFamily="2" charset="0"/>
              </a:rPr>
              <a:t>Dorte</a:t>
            </a:r>
            <a:r>
              <a:rPr lang="en-GB" dirty="0">
                <a:effectLst/>
                <a:latin typeface="Helvetica" pitchFamily="2" charset="0"/>
              </a:rPr>
              <a:t> Lead an application/activity on frost flowers and biogenic and halogen release</a:t>
            </a:r>
          </a:p>
          <a:p>
            <a:pPr marL="285750" indent="-285750">
              <a:buFont typeface="Arial" panose="020B0604020202020204" pitchFamily="34" charset="0"/>
              <a:buChar char="•"/>
            </a:pPr>
            <a:r>
              <a:rPr lang="en-GB" dirty="0">
                <a:effectLst/>
                <a:latin typeface="Helvetica" pitchFamily="2" charset="0"/>
              </a:rPr>
              <a:t>Henrik Lead an application on vertical profile </a:t>
            </a:r>
            <a:r>
              <a:rPr lang="en-GB" dirty="0" err="1">
                <a:effectLst/>
                <a:latin typeface="Helvetica" pitchFamily="2" charset="0"/>
              </a:rPr>
              <a:t>og</a:t>
            </a:r>
            <a:r>
              <a:rPr lang="en-GB" dirty="0">
                <a:effectLst/>
                <a:latin typeface="Helvetica" pitchFamily="2" charset="0"/>
              </a:rPr>
              <a:t> atmospheric key components for understanding the atmospheric processes and the feedback on climate</a:t>
            </a:r>
          </a:p>
          <a:p>
            <a:pPr marL="285750" indent="-285750">
              <a:buFont typeface="Arial" panose="020B0604020202020204" pitchFamily="34" charset="0"/>
              <a:buChar char="•"/>
            </a:pPr>
            <a:r>
              <a:rPr lang="en-GB" dirty="0">
                <a:effectLst/>
                <a:latin typeface="Helvetica" pitchFamily="2" charset="0"/>
              </a:rPr>
              <a:t>Andy/Christian North south gradient from Cap Farewell to Morris Jessup of key CC gasses and on aerosols using “low” cost sensors and small sensors. Absolute and relative impact of natural high dust emission location (proglacial rivers) for availability of cloud forming particles and bioaerosols.</a:t>
            </a:r>
          </a:p>
          <a:p>
            <a:pPr marL="285750" indent="-285750">
              <a:buFont typeface="Arial" panose="020B0604020202020204" pitchFamily="34" charset="0"/>
              <a:buChar char="•"/>
            </a:pPr>
            <a:endParaRPr lang="en-GB" dirty="0">
              <a:effectLst/>
              <a:latin typeface="Helvetica" pitchFamily="2" charset="0"/>
            </a:endParaRPr>
          </a:p>
          <a:p>
            <a:pPr marL="285750" indent="-285750">
              <a:buFont typeface="Arial" panose="020B0604020202020204" pitchFamily="34" charset="0"/>
              <a:buChar char="•"/>
            </a:pPr>
            <a:endParaRPr lang="en-GB" dirty="0">
              <a:effectLst/>
              <a:latin typeface="Helvetica" pitchFamily="2" charset="0"/>
            </a:endParaRPr>
          </a:p>
        </p:txBody>
      </p:sp>
    </p:spTree>
    <p:extLst>
      <p:ext uri="{BB962C8B-B14F-4D97-AF65-F5344CB8AC3E}">
        <p14:creationId xmlns:p14="http://schemas.microsoft.com/office/powerpoint/2010/main" val="848366647"/>
      </p:ext>
    </p:extLst>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fontScale="90000"/>
          </a:bodyPr>
          <a:lstStyle/>
          <a:p>
            <a:r>
              <a:rPr lang="en-CA" dirty="0"/>
              <a:t>Summary of breakout sessions: Upscaling </a:t>
            </a:r>
            <a:r>
              <a:rPr lang="en-CA" b="1" dirty="0">
                <a:solidFill>
                  <a:srgbClr val="FF0000"/>
                </a:solidFill>
              </a:rPr>
              <a:t>Land/Limnic</a:t>
            </a:r>
          </a:p>
        </p:txBody>
      </p:sp>
      <p:sp>
        <p:nvSpPr>
          <p:cNvPr id="2" name="TextBox 1">
            <a:extLst>
              <a:ext uri="{FF2B5EF4-FFF2-40B4-BE49-F238E27FC236}">
                <a16:creationId xmlns:a16="http://schemas.microsoft.com/office/drawing/2014/main" id="{6F0F0CC8-D250-CDE2-1747-788E356B49E5}"/>
              </a:ext>
            </a:extLst>
          </p:cNvPr>
          <p:cNvSpPr txBox="1"/>
          <p:nvPr/>
        </p:nvSpPr>
        <p:spPr>
          <a:xfrm>
            <a:off x="5856514" y="2414740"/>
            <a:ext cx="6265880" cy="4524315"/>
          </a:xfrm>
          <a:prstGeom prst="rect">
            <a:avLst/>
          </a:prstGeom>
          <a:noFill/>
        </p:spPr>
        <p:txBody>
          <a:bodyPr wrap="square">
            <a:spAutoFit/>
          </a:bodyPr>
          <a:lstStyle/>
          <a:p>
            <a:r>
              <a:rPr lang="en-GB" b="1" dirty="0">
                <a:latin typeface="Helvetica" pitchFamily="2" charset="0"/>
              </a:rPr>
              <a:t>(1) Upscaling DIN and DON flux from land to coastal water.</a:t>
            </a:r>
            <a:br>
              <a:rPr lang="en-GB" dirty="0">
                <a:latin typeface="Helvetica" pitchFamily="2" charset="0"/>
              </a:rPr>
            </a:br>
            <a:r>
              <a:rPr lang="en-GB" dirty="0">
                <a:latin typeface="Helvetica" pitchFamily="2" charset="0"/>
              </a:rPr>
              <a:t>Step1: </a:t>
            </a:r>
            <a:r>
              <a:rPr lang="en-GB" i="1" dirty="0">
                <a:latin typeface="Helvetica" pitchFamily="2" charset="0"/>
              </a:rPr>
              <a:t>Modelling paper: Collate data, </a:t>
            </a:r>
            <a:r>
              <a:rPr lang="en-GB" i="1" dirty="0" err="1">
                <a:latin typeface="Helvetica" pitchFamily="2" charset="0"/>
              </a:rPr>
              <a:t>primiliminary</a:t>
            </a:r>
            <a:r>
              <a:rPr lang="en-GB" i="1" dirty="0">
                <a:latin typeface="Helvetica" pitchFamily="2" charset="0"/>
              </a:rPr>
              <a:t> model (</a:t>
            </a:r>
            <a:r>
              <a:rPr lang="en-GB" i="1" dirty="0" err="1">
                <a:latin typeface="Helvetica" pitchFamily="2" charset="0"/>
              </a:rPr>
              <a:t>Dorte</a:t>
            </a:r>
            <a:r>
              <a:rPr lang="en-GB" i="1" dirty="0">
                <a:latin typeface="Helvetica" pitchFamily="2" charset="0"/>
              </a:rPr>
              <a:t>, Tom, </a:t>
            </a:r>
            <a:r>
              <a:rPr lang="en-GB" i="1" dirty="0" err="1">
                <a:latin typeface="Helvetica" pitchFamily="2" charset="0"/>
              </a:rPr>
              <a:t>Tenna</a:t>
            </a:r>
            <a:r>
              <a:rPr lang="en-GB" i="1" dirty="0">
                <a:latin typeface="Helvetica" pitchFamily="2" charset="0"/>
              </a:rPr>
              <a:t>)</a:t>
            </a:r>
            <a:br>
              <a:rPr lang="en-GB" i="1" dirty="0">
                <a:latin typeface="Helvetica" pitchFamily="2" charset="0"/>
              </a:rPr>
            </a:br>
            <a:r>
              <a:rPr lang="en-GB" dirty="0">
                <a:latin typeface="Helvetica" pitchFamily="2" charset="0"/>
              </a:rPr>
              <a:t>Step 2</a:t>
            </a:r>
            <a:r>
              <a:rPr lang="en-GB" i="1" dirty="0">
                <a:latin typeface="Helvetica" pitchFamily="2" charset="0"/>
              </a:rPr>
              <a:t>: proposal for verify model in other areas (2024) - </a:t>
            </a:r>
            <a:r>
              <a:rPr lang="en-GB" i="1" dirty="0" err="1">
                <a:latin typeface="Helvetica" pitchFamily="2" charset="0"/>
              </a:rPr>
              <a:t>Tenna</a:t>
            </a:r>
            <a:endParaRPr lang="en-GB" dirty="0">
              <a:latin typeface="Helvetica" pitchFamily="2" charset="0"/>
            </a:endParaRPr>
          </a:p>
          <a:p>
            <a:endParaRPr lang="en-GB" dirty="0">
              <a:latin typeface="Helvetica" pitchFamily="2" charset="0"/>
            </a:endParaRPr>
          </a:p>
          <a:p>
            <a:r>
              <a:rPr lang="en-GB" b="1" dirty="0">
                <a:latin typeface="Helvetica" pitchFamily="2" charset="0"/>
              </a:rPr>
              <a:t>(</a:t>
            </a:r>
            <a:r>
              <a:rPr lang="en-GB" b="1" dirty="0">
                <a:effectLst/>
                <a:latin typeface="Helvetica" pitchFamily="2" charset="0"/>
              </a:rPr>
              <a:t>2) GHG emission from from arctic freshwater systems</a:t>
            </a:r>
          </a:p>
          <a:p>
            <a:r>
              <a:rPr lang="en-GB" i="1" dirty="0">
                <a:latin typeface="Helvetica" pitchFamily="2" charset="0"/>
              </a:rPr>
              <a:t>Step 1. Effect of dust on lake/stream primary production and GHG emission. Pilot project 2023 – Tom and Christian. Collect water samples for GHG concentration and water chemistry,</a:t>
            </a:r>
          </a:p>
          <a:p>
            <a:r>
              <a:rPr lang="en-GB" i="1" dirty="0">
                <a:latin typeface="Helvetica" pitchFamily="2" charset="0"/>
              </a:rPr>
              <a:t>Step 2. Climate feedback (GHG emission) along a north-south gradient in Greenland. </a:t>
            </a:r>
            <a:br>
              <a:rPr lang="en-GB" i="1" dirty="0">
                <a:latin typeface="Helvetica" pitchFamily="2" charset="0"/>
              </a:rPr>
            </a:br>
            <a:r>
              <a:rPr lang="en-GB" i="1" dirty="0">
                <a:latin typeface="Helvetica" pitchFamily="2" charset="0"/>
              </a:rPr>
              <a:t>Proposal (Tom, </a:t>
            </a:r>
            <a:r>
              <a:rPr lang="en-GB" i="1" dirty="0" err="1">
                <a:latin typeface="Helvetica" pitchFamily="2" charset="0"/>
              </a:rPr>
              <a:t>Tenna</a:t>
            </a:r>
            <a:r>
              <a:rPr lang="en-GB" i="1" dirty="0">
                <a:latin typeface="Helvetica" pitchFamily="2" charset="0"/>
              </a:rPr>
              <a:t>….) 2023-24. DFF FP2. </a:t>
            </a:r>
          </a:p>
          <a:p>
            <a:endParaRPr lang="en-GB" dirty="0">
              <a:effectLst/>
              <a:latin typeface="Helvetica" pitchFamily="2" charset="0"/>
            </a:endParaRPr>
          </a:p>
        </p:txBody>
      </p:sp>
    </p:spTree>
    <p:extLst>
      <p:ext uri="{BB962C8B-B14F-4D97-AF65-F5344CB8AC3E}">
        <p14:creationId xmlns:p14="http://schemas.microsoft.com/office/powerpoint/2010/main" val="707707811"/>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sp>
        <p:nvSpPr>
          <p:cNvPr id="9" name="Freeform: Shape 8">
            <a:extLst>
              <a:ext uri="{FF2B5EF4-FFF2-40B4-BE49-F238E27FC236}">
                <a16:creationId xmlns:a16="http://schemas.microsoft.com/office/drawing/2014/main" id="{4F74D28C-3268-4E35-8EE1-D92CB4A85A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172782" cy="6858000"/>
          </a:xfrm>
          <a:custGeom>
            <a:avLst/>
            <a:gdLst>
              <a:gd name="connsiteX0" fmla="*/ 6172782 w 6172782"/>
              <a:gd name="connsiteY0" fmla="*/ 0 h 6858000"/>
              <a:gd name="connsiteX1" fmla="*/ 69075 w 6172782"/>
              <a:gd name="connsiteY1" fmla="*/ 0 h 6858000"/>
              <a:gd name="connsiteX2" fmla="*/ 35131 w 6172782"/>
              <a:gd name="connsiteY2" fmla="*/ 267128 h 6858000"/>
              <a:gd name="connsiteX3" fmla="*/ 0 w 6172782"/>
              <a:gd name="connsiteY3" fmla="*/ 962845 h 6858000"/>
              <a:gd name="connsiteX4" fmla="*/ 3276103 w 6172782"/>
              <a:gd name="connsiteY4" fmla="*/ 6782205 h 6858000"/>
              <a:gd name="connsiteX5" fmla="*/ 3407923 w 6172782"/>
              <a:gd name="connsiteY5" fmla="*/ 6858000 h 6858000"/>
              <a:gd name="connsiteX6" fmla="*/ 6172782 w 6172782"/>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172782" h="6858000">
                <a:moveTo>
                  <a:pt x="6172782" y="0"/>
                </a:moveTo>
                <a:lnTo>
                  <a:pt x="69075" y="0"/>
                </a:lnTo>
                <a:lnTo>
                  <a:pt x="35131" y="267128"/>
                </a:lnTo>
                <a:cubicBezTo>
                  <a:pt x="11901" y="495874"/>
                  <a:pt x="0" y="727970"/>
                  <a:pt x="0" y="962845"/>
                </a:cubicBezTo>
                <a:cubicBezTo>
                  <a:pt x="0" y="3429034"/>
                  <a:pt x="1312002" y="5588789"/>
                  <a:pt x="3276103" y="6782205"/>
                </a:cubicBezTo>
                <a:lnTo>
                  <a:pt x="3407923" y="6858000"/>
                </a:lnTo>
                <a:lnTo>
                  <a:pt x="6172782" y="6858000"/>
                </a:lnTo>
                <a:close/>
              </a:path>
            </a:pathLst>
          </a:custGeom>
          <a:solidFill>
            <a:srgbClr val="FFFFFF">
              <a:alpha val="8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Freeform: Shape 10">
            <a:extLst>
              <a:ext uri="{FF2B5EF4-FFF2-40B4-BE49-F238E27FC236}">
                <a16:creationId xmlns:a16="http://schemas.microsoft.com/office/drawing/2014/main" id="{58D44E42-C462-4105-BC86-FE75B4E3C4A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6024154" cy="6858000"/>
          </a:xfrm>
          <a:custGeom>
            <a:avLst/>
            <a:gdLst>
              <a:gd name="connsiteX0" fmla="*/ 70374 w 6024154"/>
              <a:gd name="connsiteY0" fmla="*/ 0 h 6858000"/>
              <a:gd name="connsiteX1" fmla="*/ 6024154 w 6024154"/>
              <a:gd name="connsiteY1" fmla="*/ 0 h 6858000"/>
              <a:gd name="connsiteX2" fmla="*/ 6024154 w 6024154"/>
              <a:gd name="connsiteY2" fmla="*/ 6858000 h 6858000"/>
              <a:gd name="connsiteX3" fmla="*/ 3587167 w 6024154"/>
              <a:gd name="connsiteY3" fmla="*/ 6858000 h 6858000"/>
              <a:gd name="connsiteX4" fmla="*/ 3474220 w 6024154"/>
              <a:gd name="connsiteY4" fmla="*/ 6800152 h 6858000"/>
              <a:gd name="connsiteX5" fmla="*/ 0 w 6024154"/>
              <a:gd name="connsiteY5" fmla="*/ 962844 h 6858000"/>
              <a:gd name="connsiteX6" fmla="*/ 34274 w 6024154"/>
              <a:gd name="connsiteY6" fmla="*/ 284091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024154" h="6858000">
                <a:moveTo>
                  <a:pt x="70374" y="0"/>
                </a:moveTo>
                <a:lnTo>
                  <a:pt x="6024154" y="0"/>
                </a:lnTo>
                <a:lnTo>
                  <a:pt x="6024154" y="6858000"/>
                </a:lnTo>
                <a:lnTo>
                  <a:pt x="3587167" y="6858000"/>
                </a:lnTo>
                <a:lnTo>
                  <a:pt x="3474220" y="6800152"/>
                </a:lnTo>
                <a:cubicBezTo>
                  <a:pt x="1404818" y="5675986"/>
                  <a:pt x="0" y="3483472"/>
                  <a:pt x="0" y="962844"/>
                </a:cubicBezTo>
                <a:cubicBezTo>
                  <a:pt x="0" y="733696"/>
                  <a:pt x="11610" y="507260"/>
                  <a:pt x="34274" y="284091"/>
                </a:cubicBezTo>
                <a:close/>
              </a:path>
            </a:pathLst>
          </a:cu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4" name="Picture 3" descr="Logo, company name&#10;&#10;Description automatically generated">
            <a:extLst>
              <a:ext uri="{FF2B5EF4-FFF2-40B4-BE49-F238E27FC236}">
                <a16:creationId xmlns:a16="http://schemas.microsoft.com/office/drawing/2014/main" id="{EB572471-5C9A-74E8-7B46-3F48896B6BBB}"/>
              </a:ext>
            </a:extLst>
          </p:cNvPr>
          <p:cNvPicPr>
            <a:picLocks noChangeAspect="1"/>
          </p:cNvPicPr>
          <p:nvPr/>
        </p:nvPicPr>
        <p:blipFill>
          <a:blip r:embed="rId2"/>
          <a:stretch>
            <a:fillRect/>
          </a:stretch>
        </p:blipFill>
        <p:spPr>
          <a:xfrm>
            <a:off x="527620" y="391302"/>
            <a:ext cx="4105275" cy="3335535"/>
          </a:xfrm>
          <a:prstGeom prst="rect">
            <a:avLst/>
          </a:prstGeom>
        </p:spPr>
      </p:pic>
      <p:sp>
        <p:nvSpPr>
          <p:cNvPr id="3" name="Title 2">
            <a:extLst>
              <a:ext uri="{FF2B5EF4-FFF2-40B4-BE49-F238E27FC236}">
                <a16:creationId xmlns:a16="http://schemas.microsoft.com/office/drawing/2014/main" id="{224A9E38-FF01-AE32-B0DC-37EBDB926032}"/>
              </a:ext>
            </a:extLst>
          </p:cNvPr>
          <p:cNvSpPr>
            <a:spLocks noGrp="1"/>
          </p:cNvSpPr>
          <p:nvPr>
            <p:ph type="title"/>
          </p:nvPr>
        </p:nvSpPr>
        <p:spPr>
          <a:xfrm>
            <a:off x="6831106" y="733506"/>
            <a:ext cx="5002306" cy="1325563"/>
          </a:xfrm>
        </p:spPr>
        <p:txBody>
          <a:bodyPr>
            <a:normAutofit fontScale="90000"/>
          </a:bodyPr>
          <a:lstStyle/>
          <a:p>
            <a:r>
              <a:rPr lang="en-CA" dirty="0"/>
              <a:t>Summary of breakout sessions: Upscaling </a:t>
            </a:r>
            <a:r>
              <a:rPr lang="en-CA" b="1" dirty="0">
                <a:solidFill>
                  <a:srgbClr val="FF0000"/>
                </a:solidFill>
              </a:rPr>
              <a:t>Ocean</a:t>
            </a:r>
          </a:p>
        </p:txBody>
      </p:sp>
      <p:sp>
        <p:nvSpPr>
          <p:cNvPr id="8" name="TextBox 7">
            <a:extLst>
              <a:ext uri="{FF2B5EF4-FFF2-40B4-BE49-F238E27FC236}">
                <a16:creationId xmlns:a16="http://schemas.microsoft.com/office/drawing/2014/main" id="{512B7F25-CA2A-4A5D-FEB1-85AF5611000F}"/>
              </a:ext>
            </a:extLst>
          </p:cNvPr>
          <p:cNvSpPr txBox="1"/>
          <p:nvPr/>
        </p:nvSpPr>
        <p:spPr>
          <a:xfrm>
            <a:off x="6096000" y="2150210"/>
            <a:ext cx="6098240" cy="646331"/>
          </a:xfrm>
          <a:prstGeom prst="rect">
            <a:avLst/>
          </a:prstGeom>
          <a:noFill/>
        </p:spPr>
        <p:txBody>
          <a:bodyPr wrap="square">
            <a:spAutoFit/>
          </a:bodyPr>
          <a:lstStyle/>
          <a:p>
            <a:r>
              <a:rPr lang="en-GB" dirty="0">
                <a:latin typeface="Helvetica" pitchFamily="2" charset="0"/>
              </a:rPr>
              <a:t>Prioritized ideas</a:t>
            </a:r>
            <a:endParaRPr lang="en-GB" dirty="0">
              <a:effectLst/>
              <a:latin typeface="Helvetica" pitchFamily="2" charset="0"/>
            </a:endParaRPr>
          </a:p>
          <a:p>
            <a:pPr marL="285750" indent="-285750">
              <a:buFont typeface="Arial" panose="020B0604020202020204" pitchFamily="34" charset="0"/>
              <a:buChar char="•"/>
            </a:pPr>
            <a:endParaRPr lang="en-GB" dirty="0">
              <a:effectLst/>
              <a:latin typeface="Helvetica" pitchFamily="2" charset="0"/>
            </a:endParaRPr>
          </a:p>
        </p:txBody>
      </p:sp>
      <p:sp>
        <p:nvSpPr>
          <p:cNvPr id="2" name="TextBox 1">
            <a:extLst>
              <a:ext uri="{FF2B5EF4-FFF2-40B4-BE49-F238E27FC236}">
                <a16:creationId xmlns:a16="http://schemas.microsoft.com/office/drawing/2014/main" id="{6F0F0CC8-D250-CDE2-1747-788E356B49E5}"/>
              </a:ext>
            </a:extLst>
          </p:cNvPr>
          <p:cNvSpPr txBox="1"/>
          <p:nvPr/>
        </p:nvSpPr>
        <p:spPr>
          <a:xfrm>
            <a:off x="6024154" y="2610683"/>
            <a:ext cx="6098240" cy="4247317"/>
          </a:xfrm>
          <a:prstGeom prst="rect">
            <a:avLst/>
          </a:prstGeom>
          <a:noFill/>
        </p:spPr>
        <p:txBody>
          <a:bodyPr wrap="square">
            <a:spAutoFit/>
          </a:bodyPr>
          <a:lstStyle/>
          <a:p>
            <a:r>
              <a:rPr lang="en-GB" dirty="0">
                <a:effectLst/>
                <a:latin typeface="Helvetica" pitchFamily="2" charset="0"/>
              </a:rPr>
              <a:t>CH</a:t>
            </a:r>
            <a:r>
              <a:rPr lang="en-GB" baseline="-25000" dirty="0">
                <a:effectLst/>
                <a:latin typeface="Helvetica" pitchFamily="2" charset="0"/>
              </a:rPr>
              <a:t>4</a:t>
            </a:r>
            <a:r>
              <a:rPr lang="en-GB" dirty="0">
                <a:effectLst/>
                <a:latin typeface="Helvetica" pitchFamily="2" charset="0"/>
              </a:rPr>
              <a:t> detection – methods for upscaling (proposal) – Josefa/</a:t>
            </a:r>
            <a:r>
              <a:rPr lang="en-GB" dirty="0" err="1">
                <a:effectLst/>
                <a:latin typeface="Helvetica" pitchFamily="2" charset="0"/>
              </a:rPr>
              <a:t>Eugeinio</a:t>
            </a:r>
            <a:r>
              <a:rPr lang="en-GB" dirty="0">
                <a:effectLst/>
                <a:latin typeface="Helvetica" pitchFamily="2" charset="0"/>
              </a:rPr>
              <a:t>/</a:t>
            </a:r>
            <a:r>
              <a:rPr lang="en-GB" dirty="0" err="1">
                <a:effectLst/>
                <a:latin typeface="Helvetica" pitchFamily="2" charset="0"/>
              </a:rPr>
              <a:t>Ebbe</a:t>
            </a:r>
            <a:r>
              <a:rPr lang="en-GB" dirty="0">
                <a:effectLst/>
                <a:latin typeface="Helvetica" pitchFamily="2" charset="0"/>
              </a:rPr>
              <a:t>/Christian</a:t>
            </a:r>
          </a:p>
          <a:p>
            <a:pPr marL="285750" indent="-285750">
              <a:buFont typeface="Arial" panose="020B0604020202020204" pitchFamily="34" charset="0"/>
              <a:buChar char="•"/>
            </a:pPr>
            <a:r>
              <a:rPr lang="en-GB" dirty="0">
                <a:effectLst/>
                <a:latin typeface="Helvetica" pitchFamily="2" charset="0"/>
              </a:rPr>
              <a:t>Sensors development – placement in GIOS and use with drones </a:t>
            </a:r>
            <a:endParaRPr lang="en-GB" dirty="0">
              <a:latin typeface="Helvetica" pitchFamily="2" charset="0"/>
            </a:endParaRPr>
          </a:p>
          <a:p>
            <a:pPr marL="285750" indent="-285750">
              <a:buFont typeface="Arial" panose="020B0604020202020204" pitchFamily="34" charset="0"/>
              <a:buChar char="•"/>
            </a:pPr>
            <a:r>
              <a:rPr lang="en-GB" dirty="0">
                <a:effectLst/>
                <a:latin typeface="Helvetica" pitchFamily="2" charset="0"/>
              </a:rPr>
              <a:t>Satellite - provide ground truth to ongoing GIOS project</a:t>
            </a:r>
          </a:p>
          <a:p>
            <a:pPr marL="285750" indent="-285750">
              <a:buFont typeface="Arial" panose="020B0604020202020204" pitchFamily="34" charset="0"/>
              <a:buChar char="•"/>
            </a:pPr>
            <a:r>
              <a:rPr lang="en-GB" dirty="0">
                <a:latin typeface="Helvetica" pitchFamily="2" charset="0"/>
              </a:rPr>
              <a:t>Methane hydrates</a:t>
            </a:r>
            <a:endParaRPr lang="en-GB" dirty="0">
              <a:effectLst/>
              <a:latin typeface="Helvetica" pitchFamily="2" charset="0"/>
            </a:endParaRPr>
          </a:p>
          <a:p>
            <a:pPr marL="285750" indent="-285750">
              <a:buFont typeface="Arial" panose="020B0604020202020204" pitchFamily="34" charset="0"/>
              <a:buChar char="•"/>
            </a:pPr>
            <a:endParaRPr lang="en-GB" dirty="0">
              <a:latin typeface="Helvetica" pitchFamily="2" charset="0"/>
            </a:endParaRPr>
          </a:p>
          <a:p>
            <a:r>
              <a:rPr lang="en-GB" dirty="0">
                <a:effectLst/>
                <a:latin typeface="Helvetica" pitchFamily="2" charset="0"/>
              </a:rPr>
              <a:t>Pr</a:t>
            </a:r>
            <a:r>
              <a:rPr lang="en-GB" dirty="0">
                <a:latin typeface="Helvetica" pitchFamily="2" charset="0"/>
              </a:rPr>
              <a:t>oxies for water mass identification (workshop-literature study) – Jakob/</a:t>
            </a:r>
            <a:r>
              <a:rPr lang="en-GB" dirty="0" err="1">
                <a:latin typeface="Helvetica" pitchFamily="2" charset="0"/>
              </a:rPr>
              <a:t>Henrika</a:t>
            </a:r>
            <a:endParaRPr lang="en-GB" dirty="0">
              <a:latin typeface="Helvetica" pitchFamily="2" charset="0"/>
            </a:endParaRPr>
          </a:p>
          <a:p>
            <a:pPr marL="285750" indent="-285750">
              <a:buFont typeface="Arial" panose="020B0604020202020204" pitchFamily="34" charset="0"/>
              <a:buChar char="•"/>
            </a:pPr>
            <a:r>
              <a:rPr lang="en-GB" dirty="0">
                <a:latin typeface="Helvetica" pitchFamily="2" charset="0"/>
              </a:rPr>
              <a:t>O18 in bivalves, pilot experiment. Historical record examination.</a:t>
            </a:r>
          </a:p>
          <a:p>
            <a:pPr marL="285750" indent="-285750">
              <a:buFont typeface="Arial" panose="020B0604020202020204" pitchFamily="34" charset="0"/>
              <a:buChar char="•"/>
            </a:pPr>
            <a:endParaRPr lang="en-GB" dirty="0">
              <a:latin typeface="Helvetica" pitchFamily="2" charset="0"/>
            </a:endParaRPr>
          </a:p>
          <a:p>
            <a:r>
              <a:rPr lang="en-GB" dirty="0">
                <a:latin typeface="Helvetica" pitchFamily="2" charset="0"/>
              </a:rPr>
              <a:t>Remote sensing from space (connecting students to DISCO2) – point of </a:t>
            </a:r>
            <a:r>
              <a:rPr lang="en-GB">
                <a:latin typeface="Helvetica" pitchFamily="2" charset="0"/>
              </a:rPr>
              <a:t>contact Andreas</a:t>
            </a:r>
            <a:endParaRPr lang="en-GB" dirty="0">
              <a:latin typeface="Helvetica" pitchFamily="2" charset="0"/>
            </a:endParaRPr>
          </a:p>
          <a:p>
            <a:pPr marL="285750" indent="-285750">
              <a:buFont typeface="Arial" panose="020B0604020202020204" pitchFamily="34" charset="0"/>
              <a:buChar char="•"/>
            </a:pPr>
            <a:r>
              <a:rPr lang="en-GB" dirty="0">
                <a:latin typeface="Helvetica" pitchFamily="2" charset="0"/>
              </a:rPr>
              <a:t>Which resolution, field size ?</a:t>
            </a:r>
            <a:endParaRPr lang="en-GB" dirty="0">
              <a:effectLst/>
              <a:latin typeface="Helvetica" pitchFamily="2" charset="0"/>
            </a:endParaRPr>
          </a:p>
        </p:txBody>
      </p:sp>
    </p:spTree>
    <p:extLst>
      <p:ext uri="{BB962C8B-B14F-4D97-AF65-F5344CB8AC3E}">
        <p14:creationId xmlns:p14="http://schemas.microsoft.com/office/powerpoint/2010/main" val="1316366495"/>
      </p:ext>
    </p:extLst>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1692</TotalTime>
  <Words>634</Words>
  <Application>Microsoft Macintosh PowerPoint</Application>
  <PresentationFormat>Widescreen</PresentationFormat>
  <Paragraphs>71</Paragraphs>
  <Slides>9</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Helvetica</vt:lpstr>
      <vt:lpstr>Office Theme</vt:lpstr>
      <vt:lpstr>ARC’s årsmøde 2022-23</vt:lpstr>
      <vt:lpstr>PowerPoint Presentation</vt:lpstr>
      <vt:lpstr>Summary of breakout sessions: Upscaling Atmosphere</vt:lpstr>
      <vt:lpstr>Summary of breakout sessions: Upscaling Land/Limnic</vt:lpstr>
      <vt:lpstr>Summary of breakout sessions: Upscaling Ocean</vt:lpstr>
      <vt:lpstr>Wrap up – and what next</vt:lpstr>
      <vt:lpstr>Summary of breakout sessions: Upscaling Atmosphere</vt:lpstr>
      <vt:lpstr>Summary of breakout sessions: Upscaling Land/Limnic</vt:lpstr>
      <vt:lpstr>Summary of breakout sessions: Upscaling Ocean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Søren Rysgaard</dc:creator>
  <cp:lastModifiedBy>Søren Rysgaard</cp:lastModifiedBy>
  <cp:revision>35</cp:revision>
  <dcterms:created xsi:type="dcterms:W3CDTF">2023-01-29T14:14:36Z</dcterms:created>
  <dcterms:modified xsi:type="dcterms:W3CDTF">2023-02-10T15:08:31Z</dcterms:modified>
</cp:coreProperties>
</file>